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1"/>
  </p:notesMasterIdLst>
  <p:sldIdLst>
    <p:sldId id="859" r:id="rId2"/>
    <p:sldId id="1133" r:id="rId3"/>
    <p:sldId id="1136" r:id="rId4"/>
    <p:sldId id="1135" r:id="rId5"/>
    <p:sldId id="1169" r:id="rId6"/>
    <p:sldId id="1151" r:id="rId7"/>
    <p:sldId id="1170" r:id="rId8"/>
    <p:sldId id="1171" r:id="rId9"/>
    <p:sldId id="1172" r:id="rId10"/>
    <p:sldId id="1173" r:id="rId11"/>
    <p:sldId id="1174" r:id="rId12"/>
    <p:sldId id="1175" r:id="rId13"/>
    <p:sldId id="1176" r:id="rId14"/>
    <p:sldId id="1177" r:id="rId15"/>
    <p:sldId id="1178" r:id="rId16"/>
    <p:sldId id="1179" r:id="rId17"/>
    <p:sldId id="1180" r:id="rId18"/>
    <p:sldId id="1181" r:id="rId19"/>
    <p:sldId id="1182" r:id="rId20"/>
    <p:sldId id="1152" r:id="rId21"/>
    <p:sldId id="1137" r:id="rId22"/>
    <p:sldId id="1139" r:id="rId23"/>
    <p:sldId id="1183" r:id="rId24"/>
    <p:sldId id="1184" r:id="rId25"/>
    <p:sldId id="1187" r:id="rId26"/>
    <p:sldId id="1140" r:id="rId27"/>
    <p:sldId id="1188" r:id="rId28"/>
    <p:sldId id="1189" r:id="rId29"/>
    <p:sldId id="1141" r:id="rId30"/>
    <p:sldId id="1142" r:id="rId31"/>
    <p:sldId id="1143" r:id="rId32"/>
    <p:sldId id="1190" r:id="rId33"/>
    <p:sldId id="1192" r:id="rId34"/>
    <p:sldId id="1191" r:id="rId35"/>
    <p:sldId id="1193" r:id="rId36"/>
    <p:sldId id="1194" r:id="rId37"/>
    <p:sldId id="1157" r:id="rId38"/>
    <p:sldId id="1195" r:id="rId39"/>
    <p:sldId id="1196" r:id="rId40"/>
    <p:sldId id="1197" r:id="rId41"/>
    <p:sldId id="1198" r:id="rId42"/>
    <p:sldId id="1144" r:id="rId43"/>
    <p:sldId id="1203" r:id="rId44"/>
    <p:sldId id="1199" r:id="rId45"/>
    <p:sldId id="1200" r:id="rId46"/>
    <p:sldId id="1201" r:id="rId47"/>
    <p:sldId id="1204" r:id="rId48"/>
    <p:sldId id="1159" r:id="rId49"/>
    <p:sldId id="1158" r:id="rId50"/>
    <p:sldId id="1205" r:id="rId51"/>
    <p:sldId id="1202" r:id="rId52"/>
    <p:sldId id="1146" r:id="rId53"/>
    <p:sldId id="1206" r:id="rId54"/>
    <p:sldId id="1147" r:id="rId55"/>
    <p:sldId id="1148" r:id="rId56"/>
    <p:sldId id="1207" r:id="rId57"/>
    <p:sldId id="1208" r:id="rId58"/>
    <p:sldId id="1209" r:id="rId59"/>
    <p:sldId id="1211" r:id="rId60"/>
    <p:sldId id="1210" r:id="rId61"/>
    <p:sldId id="1212" r:id="rId62"/>
    <p:sldId id="1213" r:id="rId63"/>
    <p:sldId id="1214" r:id="rId64"/>
    <p:sldId id="1215" r:id="rId65"/>
    <p:sldId id="1216" r:id="rId66"/>
    <p:sldId id="1217" r:id="rId67"/>
    <p:sldId id="1218" r:id="rId68"/>
    <p:sldId id="1219" r:id="rId69"/>
    <p:sldId id="1220" r:id="rId70"/>
    <p:sldId id="1221" r:id="rId71"/>
    <p:sldId id="1149" r:id="rId72"/>
    <p:sldId id="1166" r:id="rId73"/>
    <p:sldId id="1222" r:id="rId74"/>
    <p:sldId id="1223" r:id="rId75"/>
    <p:sldId id="1168" r:id="rId76"/>
    <p:sldId id="1165" r:id="rId77"/>
    <p:sldId id="1224" r:id="rId78"/>
    <p:sldId id="1164" r:id="rId79"/>
    <p:sldId id="1150" r:id="rId8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E2D1"/>
    <a:srgbClr val="F36821"/>
    <a:srgbClr val="D3ECE9"/>
    <a:srgbClr val="E6E1EF"/>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6233" autoAdjust="0"/>
  </p:normalViewPr>
  <p:slideViewPr>
    <p:cSldViewPr>
      <p:cViewPr varScale="1">
        <p:scale>
          <a:sx n="102" d="100"/>
          <a:sy n="102" d="100"/>
        </p:scale>
        <p:origin x="870"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高中英语 选择性必修 第三册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7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7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7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ICONIC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ATTRACTIONS</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124744"/>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premier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最著名的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第一的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首要的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总理</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首相</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 name="圆角矩形 9"/>
          <p:cNvSpPr/>
          <p:nvPr/>
        </p:nvSpPr>
        <p:spPr bwMode="auto">
          <a:xfrm>
            <a:off x="387524" y="1981103"/>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1" name="组合 10"/>
          <p:cNvGrpSpPr/>
          <p:nvPr/>
        </p:nvGrpSpPr>
        <p:grpSpPr>
          <a:xfrm>
            <a:off x="555339" y="1761035"/>
            <a:ext cx="11151159" cy="598551"/>
            <a:chOff x="555339" y="1278285"/>
            <a:chExt cx="11151159" cy="598551"/>
          </a:xfrm>
        </p:grpSpPr>
        <p:pic>
          <p:nvPicPr>
            <p:cNvPr id="12"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3"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4"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5" name="内容占位符 1"/>
          <p:cNvSpPr txBox="1">
            <a:spLocks/>
          </p:cNvSpPr>
          <p:nvPr/>
        </p:nvSpPr>
        <p:spPr bwMode="auto">
          <a:xfrm>
            <a:off x="360854" y="199954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Bakeries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fast-food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butcher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cafes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restaurants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premier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无处不在的面包店、快餐店、肉店、咖啡馆和餐馆提供了世界上一些顶级的美食体验。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6" name="内容占位符 1"/>
          <p:cNvSpPr txBox="1">
            <a:spLocks/>
          </p:cNvSpPr>
          <p:nvPr/>
        </p:nvSpPr>
        <p:spPr bwMode="auto">
          <a:xfrm>
            <a:off x="360854" y="378904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Britain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premier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她就读于英国最好的大学。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particular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emperor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premier.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这个特殊名字的来历与一位皇帝和一位丞相有关。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premier</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stage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performer</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他是那个国家的第一位舞台表演家。</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4799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6872"/>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premier place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占第一位，占首席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of premier importance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非常重要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2466106"/>
            <a:ext cx="1008112" cy="342157"/>
          </a:xfrm>
          <a:prstGeom prst="rect">
            <a:avLst/>
          </a:prstGeom>
        </p:spPr>
      </p:pic>
    </p:spTree>
    <p:extLst>
      <p:ext uri="{BB962C8B-B14F-4D97-AF65-F5344CB8AC3E}">
        <p14:creationId xmlns:p14="http://schemas.microsoft.com/office/powerpoint/2010/main" val="1824470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124744"/>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hollow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中空的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空心的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虚伪</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 name="圆角矩形 9"/>
          <p:cNvSpPr/>
          <p:nvPr/>
        </p:nvSpPr>
        <p:spPr bwMode="auto">
          <a:xfrm>
            <a:off x="387524" y="1988840"/>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1" name="组合 10"/>
          <p:cNvGrpSpPr/>
          <p:nvPr/>
        </p:nvGrpSpPr>
        <p:grpSpPr>
          <a:xfrm>
            <a:off x="555339" y="1761035"/>
            <a:ext cx="11151159" cy="598551"/>
            <a:chOff x="555339" y="1278285"/>
            <a:chExt cx="11151159" cy="598551"/>
          </a:xfrm>
        </p:grpSpPr>
        <p:pic>
          <p:nvPicPr>
            <p:cNvPr id="12"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3"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4"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5" name="内容占位符 1"/>
          <p:cNvSpPr txBox="1">
            <a:spLocks/>
          </p:cNvSpPr>
          <p:nvPr/>
        </p:nvSpPr>
        <p:spPr bwMode="auto">
          <a:xfrm>
            <a:off x="360854" y="19995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didgeridoo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branch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迪吉里杜管由空心的树枝制成。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6" name="内容占位符 1"/>
          <p:cNvSpPr txBox="1">
            <a:spLocks/>
          </p:cNvSpPr>
          <p:nvPr/>
        </p:nvSpPr>
        <p:spPr bwMode="auto">
          <a:xfrm>
            <a:off x="360854" y="335699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我不喜欢听他那些空洞的话。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trunk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这棵树的树干听起来像是空心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148724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hollow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pipes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空心的管子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hollow words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空洞的言语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hollow laugh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虚伪的笑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hollow promises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虚伪的允诺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African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promises.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非洲国家无法靠虚伪的允诺进行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890042"/>
            <a:ext cx="1008112" cy="342157"/>
          </a:xfrm>
          <a:prstGeom prst="rect">
            <a:avLst/>
          </a:prstGeom>
        </p:spPr>
      </p:pic>
    </p:spTree>
    <p:extLst>
      <p:ext uri="{BB962C8B-B14F-4D97-AF65-F5344CB8AC3E}">
        <p14:creationId xmlns:p14="http://schemas.microsoft.com/office/powerpoint/2010/main" val="3522151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58798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empty/</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acant/hollow</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415;FounderCES"/>
          <p:cNvPicPr/>
          <p:nvPr/>
        </p:nvPicPr>
        <p:blipFill>
          <a:blip r:embed="rId2"/>
          <a:stretch>
            <a:fillRect/>
          </a:stretch>
        </p:blipFill>
        <p:spPr>
          <a:xfrm>
            <a:off x="371470" y="746120"/>
            <a:ext cx="2159927" cy="50328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574664183"/>
              </p:ext>
            </p:extLst>
          </p:nvPr>
        </p:nvGraphicFramePr>
        <p:xfrm>
          <a:off x="334566" y="1916832"/>
          <a:ext cx="11521280" cy="4389120"/>
        </p:xfrm>
        <a:graphic>
          <a:graphicData uri="http://schemas.openxmlformats.org/drawingml/2006/table">
            <a:tbl>
              <a:tblPr firstRow="1" firstCol="1" bandRow="1"/>
              <a:tblGrid>
                <a:gridCol w="2736304">
                  <a:extLst>
                    <a:ext uri="{9D8B030D-6E8A-4147-A177-3AD203B41FA5}">
                      <a16:colId xmlns:a16="http://schemas.microsoft.com/office/drawing/2014/main" val="2296058077"/>
                    </a:ext>
                  </a:extLst>
                </a:gridCol>
                <a:gridCol w="8784976">
                  <a:extLst>
                    <a:ext uri="{9D8B030D-6E8A-4147-A177-3AD203B41FA5}">
                      <a16:colId xmlns:a16="http://schemas.microsoft.com/office/drawing/2014/main" val="3811809147"/>
                    </a:ext>
                  </a:extLst>
                </a:gridCol>
              </a:tblGrid>
              <a:tr h="1017698">
                <a:tc>
                  <a:txBody>
                    <a:bodyPr/>
                    <a:lstStyle/>
                    <a:p>
                      <a:pPr algn="just" hangingPunct="0">
                        <a:lnSpc>
                          <a:spcPct val="150000"/>
                        </a:lnSpc>
                        <a:spcAft>
                          <a:spcPts val="0"/>
                        </a:spcAft>
                      </a:pPr>
                      <a:r>
                        <a:rPr lang="en-US"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empty</a:t>
                      </a:r>
                      <a:r>
                        <a:rPr lang="zh-CN" sz="2400" b="1"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里面没有东西</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一无所有</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具有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空无一物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的隐含意义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可以用来描绘</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essel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cupboard</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purse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room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house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street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stomach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head</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992032069"/>
                  </a:ext>
                </a:extLst>
              </a:tr>
              <a:tr h="678465">
                <a:tc>
                  <a:txBody>
                    <a:bodyPr/>
                    <a:lstStyle/>
                    <a:p>
                      <a:pPr algn="just" hangingPunct="0">
                        <a:lnSpc>
                          <a:spcPct val="150000"/>
                        </a:lnSpc>
                        <a:spcAft>
                          <a:spcPts val="0"/>
                        </a:spcAft>
                      </a:pP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acant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闲着的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无人占据的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着重指临时性的情况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acant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acant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apartment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acant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position</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832018928"/>
                  </a:ext>
                </a:extLst>
              </a:tr>
              <a:tr h="1356931">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hollow</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空心的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中空的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空洞的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下陷的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tree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ball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cheeks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oice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sound</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words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promises</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等词连用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既可用以指实物的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亦可指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words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promises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compliments</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虚假</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用于后者时是比喻意义。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44434915"/>
                  </a:ext>
                </a:extLst>
              </a:tr>
            </a:tbl>
          </a:graphicData>
        </a:graphic>
      </p:graphicFrame>
    </p:spTree>
    <p:extLst>
      <p:ext uri="{BB962C8B-B14F-4D97-AF65-F5344CB8AC3E}">
        <p14:creationId xmlns:p14="http://schemas.microsoft.com/office/powerpoint/2010/main" val="1217320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330059"/>
            <a:ext cx="11485848" cy="586764"/>
          </a:xfrm>
        </p:spPr>
        <p:txBody>
          <a:bodyPr/>
          <a:lstStyle/>
          <a:p>
            <a:pPr hangingPunct="0">
              <a:spcAft>
                <a:spcPts val="0"/>
              </a:spcAft>
            </a:pPr>
            <a:r>
              <a:rPr lang="en-US" altLang="zh-CN" b="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ibrate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振动</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 name="圆角矩形 9"/>
          <p:cNvSpPr/>
          <p:nvPr/>
        </p:nvSpPr>
        <p:spPr bwMode="auto">
          <a:xfrm>
            <a:off x="387524" y="2194155"/>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1" name="组合 10"/>
          <p:cNvGrpSpPr/>
          <p:nvPr/>
        </p:nvGrpSpPr>
        <p:grpSpPr>
          <a:xfrm>
            <a:off x="555339" y="1966350"/>
            <a:ext cx="11151159" cy="598551"/>
            <a:chOff x="555339" y="1278285"/>
            <a:chExt cx="11151159" cy="598551"/>
          </a:xfrm>
        </p:grpSpPr>
        <p:pic>
          <p:nvPicPr>
            <p:cNvPr id="12"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3"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4"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5" name="内容占位符 1"/>
          <p:cNvSpPr txBox="1">
            <a:spLocks/>
          </p:cNvSpPr>
          <p:nvPr/>
        </p:nvSpPr>
        <p:spPr bwMode="auto">
          <a:xfrm>
            <a:off x="360854" y="220486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didgeridoo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ibrating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lips.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吹奏迪吉里杜管时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你要把嘴巴靠在一端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边吹气边振动嘴唇。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3073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416320"/>
          </a:xfrm>
        </p:spPr>
        <p:txBody>
          <a:bodyPr/>
          <a:lstStyle/>
          <a:p>
            <a:pPr hangingPunct="0">
              <a:spcAft>
                <a:spcPts val="0"/>
              </a:spcAft>
            </a:pP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                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ibrate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而激动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颤抖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ibrate in the breeze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在微风中抖动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ibrate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spread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circle.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大海开始振动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波浪一圈一圈地向外扩散。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ibrating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breeze.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树叶在微风中抖动。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ibrate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enthusiasm.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她似乎浑身热情</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奔腾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890042"/>
            <a:ext cx="1008112" cy="342157"/>
          </a:xfrm>
          <a:prstGeom prst="rect">
            <a:avLst/>
          </a:prstGeom>
        </p:spPr>
      </p:pic>
    </p:spTree>
    <p:extLst>
      <p:ext uri="{BB962C8B-B14F-4D97-AF65-F5344CB8AC3E}">
        <p14:creationId xmlns:p14="http://schemas.microsoft.com/office/powerpoint/2010/main" val="2141387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330059"/>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pitch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音高</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扔</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投</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 name="圆角矩形 9"/>
          <p:cNvSpPr/>
          <p:nvPr/>
        </p:nvSpPr>
        <p:spPr bwMode="auto">
          <a:xfrm>
            <a:off x="387524" y="2194155"/>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1" name="组合 10"/>
          <p:cNvGrpSpPr/>
          <p:nvPr/>
        </p:nvGrpSpPr>
        <p:grpSpPr>
          <a:xfrm>
            <a:off x="555339" y="1966350"/>
            <a:ext cx="11151159" cy="598551"/>
            <a:chOff x="555339" y="1278285"/>
            <a:chExt cx="11151159" cy="598551"/>
          </a:xfrm>
        </p:grpSpPr>
        <p:pic>
          <p:nvPicPr>
            <p:cNvPr id="12"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3"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4"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5" name="内容占位符 1"/>
          <p:cNvSpPr txBox="1">
            <a:spLocks/>
          </p:cNvSpPr>
          <p:nvPr/>
        </p:nvSpPr>
        <p:spPr bwMode="auto">
          <a:xfrm>
            <a:off x="360854" y="220486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didgeridoo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shape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吹奏迪吉里杜管的人必须靠改变嘴形才能改变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音高</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6292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pitch for sb/sth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决心劝服某人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pitch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加入；投入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pitch into sb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批评某人；攻击某人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rhythm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essential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基本的韵律感和音高感是音乐教师的必备素质。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pitches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要是人人参与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这工作马上就能完成。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pitched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他将球扔进了我们的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457994"/>
            <a:ext cx="1008112" cy="342157"/>
          </a:xfrm>
          <a:prstGeom prst="rect">
            <a:avLst/>
          </a:prstGeom>
        </p:spPr>
      </p:pic>
    </p:spTree>
    <p:extLst>
      <p:ext uri="{BB962C8B-B14F-4D97-AF65-F5344CB8AC3E}">
        <p14:creationId xmlns:p14="http://schemas.microsoft.com/office/powerpoint/2010/main" val="3768139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330059"/>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straightforward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坦率的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简单</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 name="圆角矩形 9"/>
          <p:cNvSpPr/>
          <p:nvPr/>
        </p:nvSpPr>
        <p:spPr bwMode="auto">
          <a:xfrm>
            <a:off x="387524" y="2167556"/>
            <a:ext cx="11449272" cy="240636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1" name="组合 10"/>
          <p:cNvGrpSpPr/>
          <p:nvPr/>
        </p:nvGrpSpPr>
        <p:grpSpPr>
          <a:xfrm>
            <a:off x="555339" y="1966350"/>
            <a:ext cx="11151159" cy="598551"/>
            <a:chOff x="555339" y="1278285"/>
            <a:chExt cx="11151159" cy="598551"/>
          </a:xfrm>
        </p:grpSpPr>
        <p:pic>
          <p:nvPicPr>
            <p:cNvPr id="12"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3"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4"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5" name="内容占位符 1"/>
          <p:cNvSpPr txBox="1">
            <a:spLocks/>
          </p:cNvSpPr>
          <p:nvPr/>
        </p:nvSpPr>
        <p:spPr bwMode="auto">
          <a:xfrm>
            <a:off x="360854" y="220486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straightforward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free-and-easy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attitude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friendliness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他们对生活有一种直率、洒脱的态度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无论我走到哪里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他们的友好和热情都让我感到宾至如归。</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4091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2629"/>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foundation</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创建</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基础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地基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71530" y="759186"/>
            <a:ext cx="4464496" cy="504378"/>
          </a:xfrm>
          <a:prstGeom prst="rect">
            <a:avLst/>
          </a:prstGeom>
        </p:spPr>
      </p:pic>
      <p:pic>
        <p:nvPicPr>
          <p:cNvPr id="5" name="xb1.EPS" descr="id:2147487156;FounderCES"/>
          <p:cNvPicPr/>
          <p:nvPr/>
        </p:nvPicPr>
        <p:blipFill>
          <a:blip r:embed="rId3"/>
          <a:stretch>
            <a:fillRect/>
          </a:stretch>
        </p:blipFill>
        <p:spPr>
          <a:xfrm>
            <a:off x="351976" y="1988840"/>
            <a:ext cx="2133952" cy="410914"/>
          </a:xfrm>
          <a:prstGeom prst="rect">
            <a:avLst/>
          </a:prstGeom>
        </p:spPr>
      </p:pic>
      <p:pic>
        <p:nvPicPr>
          <p:cNvPr id="6" name="图片 5"/>
          <p:cNvPicPr>
            <a:picLocks noChangeAspect="1"/>
          </p:cNvPicPr>
          <p:nvPr/>
        </p:nvPicPr>
        <p:blipFill>
          <a:blip r:embed="rId4"/>
          <a:stretch>
            <a:fillRect/>
          </a:stretch>
        </p:blipFill>
        <p:spPr>
          <a:xfrm>
            <a:off x="406574" y="1340767"/>
            <a:ext cx="11520000" cy="587494"/>
          </a:xfrm>
          <a:prstGeom prst="rect">
            <a:avLst/>
          </a:prstGeom>
        </p:spPr>
      </p:pic>
      <p:sp>
        <p:nvSpPr>
          <p:cNvPr id="7" name="圆角矩形 6"/>
          <p:cNvSpPr/>
          <p:nvPr/>
        </p:nvSpPr>
        <p:spPr bwMode="auto">
          <a:xfrm>
            <a:off x="387524" y="3284984"/>
            <a:ext cx="11449272" cy="57606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3046473"/>
            <a:ext cx="11151159" cy="598551"/>
            <a:chOff x="555339" y="1278285"/>
            <a:chExt cx="11151159" cy="598551"/>
          </a:xfrm>
        </p:grpSpPr>
        <p:pic>
          <p:nvPicPr>
            <p:cNvPr id="9" name="教材原句S.EPS" descr="id:2147487282;FounderCES"/>
            <p:cNvPicPr/>
            <p:nvPr/>
          </p:nvPicPr>
          <p:blipFill rotWithShape="1">
            <a:blip r:embed="rId5"/>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5"/>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5"/>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32849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Australia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澳大利亚的建立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3"/>
          <p:cNvSpPr txBox="1">
            <a:spLocks/>
          </p:cNvSpPr>
          <p:nvPr/>
        </p:nvSpPr>
        <p:spPr bwMode="auto">
          <a:xfrm>
            <a:off x="360854" y="390692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democracy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preser</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liberty.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民主的基础在于人民维护自由的意志。</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solid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这所旧房子有非常结实的地基。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128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84784"/>
            <a:ext cx="11485848" cy="230832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straightforward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她坦率地回答了我。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straightforward.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为这一项目寻找资金绝非易事。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straightforward.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我想你会发现这些都相当简单。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9998" y="372110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straightforward person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坦率的人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straightforward explanation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率直的解释</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straightforward with sb about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和某人坦白某事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7170;FounderCES"/>
          <p:cNvPicPr/>
          <p:nvPr/>
        </p:nvPicPr>
        <p:blipFill>
          <a:blip r:embed="rId2"/>
          <a:stretch>
            <a:fillRect/>
          </a:stretch>
        </p:blipFill>
        <p:spPr>
          <a:xfrm>
            <a:off x="452214" y="3910334"/>
            <a:ext cx="1008112" cy="342157"/>
          </a:xfrm>
          <a:prstGeom prst="rect">
            <a:avLst/>
          </a:prstGeom>
        </p:spPr>
      </p:pic>
    </p:spTree>
    <p:extLst>
      <p:ext uri="{BB962C8B-B14F-4D97-AF65-F5344CB8AC3E}">
        <p14:creationId xmlns:p14="http://schemas.microsoft.com/office/powerpoint/2010/main" val="39213470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60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迫不及待地想做</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某</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7275;FounderCES"/>
          <p:cNvPicPr/>
          <p:nvPr/>
        </p:nvPicPr>
        <p:blipFill>
          <a:blip r:embed="rId2"/>
          <a:stretch>
            <a:fillRect/>
          </a:stretch>
        </p:blipFill>
        <p:spPr>
          <a:xfrm>
            <a:off x="406574" y="982570"/>
            <a:ext cx="2082586" cy="401631"/>
          </a:xfrm>
          <a:prstGeom prst="rect">
            <a:avLst/>
          </a:prstGeom>
        </p:spPr>
      </p:pic>
      <p:sp>
        <p:nvSpPr>
          <p:cNvPr id="4" name="圆角矩形 3"/>
          <p:cNvSpPr/>
          <p:nvPr/>
        </p:nvSpPr>
        <p:spPr bwMode="auto">
          <a:xfrm>
            <a:off x="387524" y="2419076"/>
            <a:ext cx="11449272" cy="76674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2189582"/>
            <a:ext cx="11151159" cy="598551"/>
            <a:chOff x="555339" y="1278285"/>
            <a:chExt cx="11151159" cy="598551"/>
          </a:xfrm>
        </p:grpSpPr>
        <p:pic>
          <p:nvPicPr>
            <p:cNvPr id="6"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242809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我迫不及待地要看到所有这些东西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32129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我迫不及待地想脱下这些湿衣服。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我急切地想见到我的老同学们。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圆角矩形 10"/>
          <p:cNvSpPr/>
          <p:nvPr/>
        </p:nvSpPr>
        <p:spPr bwMode="auto">
          <a:xfrm>
            <a:off x="334566" y="4370024"/>
            <a:ext cx="11521280" cy="15330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12" name="知识拓展小.EPS" descr="id:2147487177;FounderCES"/>
          <p:cNvPicPr/>
          <p:nvPr/>
        </p:nvPicPr>
        <p:blipFill>
          <a:blip r:embed="rId4"/>
          <a:stretch>
            <a:fillRect/>
          </a:stretch>
        </p:blipFill>
        <p:spPr>
          <a:xfrm>
            <a:off x="766615" y="4365104"/>
            <a:ext cx="2088232" cy="410579"/>
          </a:xfrm>
          <a:prstGeom prst="rect">
            <a:avLst/>
          </a:prstGeom>
        </p:spPr>
      </p:pic>
      <p:sp>
        <p:nvSpPr>
          <p:cNvPr id="13" name="内容占位符 1"/>
          <p:cNvSpPr txBox="1">
            <a:spLocks/>
          </p:cNvSpPr>
          <p:nvPr/>
        </p:nvSpPr>
        <p:spPr bwMode="auto">
          <a:xfrm>
            <a:off x="360854" y="48020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hardly wait to do sth/can hardly wait for sth/can’t wait for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迫不及待地想做某事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想要某物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22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28042"/>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contact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密切联系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圆角矩形 7"/>
          <p:cNvSpPr/>
          <p:nvPr/>
        </p:nvSpPr>
        <p:spPr bwMode="auto">
          <a:xfrm>
            <a:off x="387524" y="1943848"/>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9" name="组合 8"/>
          <p:cNvGrpSpPr/>
          <p:nvPr/>
        </p:nvGrpSpPr>
        <p:grpSpPr>
          <a:xfrm>
            <a:off x="555339" y="1734567"/>
            <a:ext cx="11151159" cy="598551"/>
            <a:chOff x="555339" y="1278285"/>
            <a:chExt cx="11151159" cy="598551"/>
          </a:xfrm>
        </p:grpSpPr>
        <p:pic>
          <p:nvPicPr>
            <p:cNvPr id="10"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1"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2"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3" name="内容占位符 1"/>
          <p:cNvSpPr txBox="1">
            <a:spLocks/>
          </p:cNvSpPr>
          <p:nvPr/>
        </p:nvSpPr>
        <p:spPr bwMode="auto">
          <a:xfrm>
            <a:off x="360854" y="197307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Aborigines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为了在海洋中这片辽阔的土地上生存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澳大利亚土著人得和大自然保持密切的联系。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自从高中毕业后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我就再也没有跟我最好的朋友保持过很紧密的联系了。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8646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6" y="1396250"/>
            <a:ext cx="11521280" cy="2244466"/>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知识拓展小.EPS" descr="id:2147487177;FounderCES"/>
          <p:cNvPicPr/>
          <p:nvPr/>
        </p:nvPicPr>
        <p:blipFill>
          <a:blip r:embed="rId2"/>
          <a:stretch>
            <a:fillRect/>
          </a:stretch>
        </p:blipFill>
        <p:spPr>
          <a:xfrm>
            <a:off x="766615" y="1412776"/>
            <a:ext cx="2088232" cy="410579"/>
          </a:xfrm>
          <a:prstGeom prst="rect">
            <a:avLst/>
          </a:prstGeom>
        </p:spPr>
      </p:pic>
      <p:sp>
        <p:nvSpPr>
          <p:cNvPr id="6" name="内容占位符 1"/>
          <p:cNvSpPr txBox="1">
            <a:spLocks/>
          </p:cNvSpPr>
          <p:nvPr/>
        </p:nvSpPr>
        <p:spPr bwMode="auto">
          <a:xfrm>
            <a:off x="360854" y="184974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contact with sb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contact 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取得联系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 contact 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失去联系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a:spLocks noGrp="1"/>
          </p:cNvSpPr>
          <p:nvPr>
            <p:ph idx="1"/>
          </p:nvPr>
        </p:nvSpPr>
        <p:spPr>
          <a:xfrm>
            <a:off x="360854" y="3645024"/>
            <a:ext cx="11485848" cy="2308324"/>
          </a:xfrm>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you had any contact with your lawyer recently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你最近同你的律师</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Sulli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was able to make contact with the girl’s mind through the sense of touch.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沙利文能通过触觉和这个女孩进行心灵沟通。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61512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组成</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化妆</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补充</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和解</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编造</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虚构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87524" y="1982097"/>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6" name="组合 5"/>
          <p:cNvGrpSpPr/>
          <p:nvPr/>
        </p:nvGrpSpPr>
        <p:grpSpPr>
          <a:xfrm>
            <a:off x="555339" y="1772816"/>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0" name="内容占位符 1"/>
          <p:cNvSpPr txBox="1">
            <a:spLocks/>
          </p:cNvSpPr>
          <p:nvPr/>
        </p:nvSpPr>
        <p:spPr bwMode="auto">
          <a:xfrm>
            <a:off x="360854" y="201132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biggest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complicated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在这里待了一段时间后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我印象最深的是这个国家复杂的民族和文化的融合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而这个国家正是由这些构成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1" name="内容占位符 4"/>
          <p:cNvSpPr txBox="1">
            <a:spLocks/>
          </p:cNvSpPr>
          <p:nvPr/>
        </p:nvSpPr>
        <p:spPr bwMode="auto">
          <a:xfrm>
            <a:off x="360854" y="38829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Six</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nineteen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committee.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六位女士和十九位男士组成了这个委员会。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07367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6" y="1052736"/>
            <a:ext cx="11521280" cy="2244466"/>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知识拓展小.EPS" descr="id:2147487177;FounderCES"/>
          <p:cNvPicPr/>
          <p:nvPr/>
        </p:nvPicPr>
        <p:blipFill>
          <a:blip r:embed="rId2"/>
          <a:stretch>
            <a:fillRect/>
          </a:stretch>
        </p:blipFill>
        <p:spPr>
          <a:xfrm>
            <a:off x="766615" y="1069262"/>
            <a:ext cx="2088232" cy="410579"/>
          </a:xfrm>
          <a:prstGeom prst="rect">
            <a:avLst/>
          </a:prstGeom>
        </p:spPr>
      </p:pic>
      <p:sp>
        <p:nvSpPr>
          <p:cNvPr id="6" name="内容占位符 1"/>
          <p:cNvSpPr txBox="1">
            <a:spLocks/>
          </p:cNvSpPr>
          <p:nvPr/>
        </p:nvSpPr>
        <p:spPr bwMode="auto">
          <a:xfrm>
            <a:off x="360854" y="150623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out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辨别，理解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up for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补偿，弥补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修改，改造；转让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a:spLocks noGrp="1"/>
          </p:cNvSpPr>
          <p:nvPr>
            <p:ph idx="1"/>
          </p:nvPr>
        </p:nvSpPr>
        <p:spPr>
          <a:xfrm>
            <a:off x="360854" y="3301510"/>
            <a:ext cx="11485848" cy="2862322"/>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lamp.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透过薄雾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我能看到路灯下一个女人站着的身影。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他设法弥补他所造成的一切麻烦。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tailor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trousers.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他叫裁缝修改了一下他的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裤子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8725363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486386"/>
            <a:ext cx="11494992" cy="1692681"/>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XB4.EPS" descr="id:2147487296;FounderCES"/>
          <p:cNvPicPr/>
          <p:nvPr/>
        </p:nvPicPr>
        <p:blipFill>
          <a:blip r:embed="rId2"/>
          <a:stretch>
            <a:fillRect/>
          </a:stretch>
        </p:blipFill>
        <p:spPr>
          <a:xfrm>
            <a:off x="379904" y="867129"/>
            <a:ext cx="2082586" cy="401631"/>
          </a:xfrm>
          <a:prstGeom prst="rect">
            <a:avLst/>
          </a:prstGeom>
        </p:spPr>
      </p:pic>
      <p:pic>
        <p:nvPicPr>
          <p:cNvPr id="5" name="TS13.EPS" descr="id:2147487303;FounderCES"/>
          <p:cNvPicPr/>
          <p:nvPr/>
        </p:nvPicPr>
        <p:blipFill>
          <a:blip r:embed="rId3"/>
          <a:stretch>
            <a:fillRect/>
          </a:stretch>
        </p:blipFill>
        <p:spPr>
          <a:xfrm>
            <a:off x="469057" y="3390007"/>
            <a:ext cx="1008112" cy="342158"/>
          </a:xfrm>
          <a:prstGeom prst="rect">
            <a:avLst/>
          </a:prstGeom>
        </p:spPr>
      </p:pic>
      <p:sp>
        <p:nvSpPr>
          <p:cNvPr id="2" name="内容占位符 1"/>
          <p:cNvSpPr>
            <a:spLocks noGrp="1"/>
          </p:cNvSpPr>
          <p:nvPr>
            <p:ph idx="1"/>
          </p:nvPr>
        </p:nvSpPr>
        <p:spPr>
          <a:xfrm>
            <a:off x="360854" y="1556792"/>
            <a:ext cx="11485848" cy="1684244"/>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❶</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Located to the south of the equator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below many other countries on the globe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often informally referred to as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 under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澳大利亚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位于赤道以南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并在地球上很多国家的下方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它常被非正式地称为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4"/>
          <p:cNvSpPr txBox="1">
            <a:spLocks/>
          </p:cNvSpPr>
          <p:nvPr/>
        </p:nvSpPr>
        <p:spPr bwMode="auto">
          <a:xfrm>
            <a:off x="369998" y="325692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Located to the south of the equator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在句中作原因状语。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过去分词短语通常在句中作时间、原因、条件、让步、伴随、方式等状语。过去分词通常与句子的主语构成被动关系，或表示动作已完成。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5256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628800"/>
            <a:ext cx="11485848" cy="2862322"/>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她陷入了沉思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差点撞到树上。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afraid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被留在家里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约翰一点儿也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觉得</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害怕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injured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由于伤得严重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他只好被送往医院。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36971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486386"/>
            <a:ext cx="11494992" cy="1692681"/>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TS13.EPS" descr="id:2147487303;FounderCES"/>
          <p:cNvPicPr/>
          <p:nvPr/>
        </p:nvPicPr>
        <p:blipFill>
          <a:blip r:embed="rId2"/>
          <a:stretch>
            <a:fillRect/>
          </a:stretch>
        </p:blipFill>
        <p:spPr>
          <a:xfrm>
            <a:off x="469057" y="3390007"/>
            <a:ext cx="1008112" cy="342158"/>
          </a:xfrm>
          <a:prstGeom prst="rect">
            <a:avLst/>
          </a:prstGeom>
        </p:spPr>
      </p:pic>
      <p:sp>
        <p:nvSpPr>
          <p:cNvPr id="2" name="内容占位符 1"/>
          <p:cNvSpPr>
            <a:spLocks noGrp="1"/>
          </p:cNvSpPr>
          <p:nvPr>
            <p:ph idx="1"/>
          </p:nvPr>
        </p:nvSpPr>
        <p:spPr>
          <a:xfrm>
            <a:off x="360854" y="1556792"/>
            <a:ext cx="11485848" cy="1684244"/>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 straightforward and free-and-easy attitude towards life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their friendliness and warmth made me feel at home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er I went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他们对生活有一种直率、洒脱的态度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无论我走到哪里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他们的友好和热情都让我感到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宾至如归</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内容占位符 4"/>
          <p:cNvSpPr txBox="1">
            <a:spLocks/>
          </p:cNvSpPr>
          <p:nvPr/>
        </p:nvSpPr>
        <p:spPr bwMode="auto">
          <a:xfrm>
            <a:off x="369998" y="325692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I went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引导的让步状语从句。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whene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引导让步状语从句，相当于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when/where/how</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whate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既可引导名词性从句，也可引导让步状语从句；在引导让步状语从句时相当于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what/who/which/whom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47020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700808"/>
            <a:ext cx="11485848" cy="279993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crowds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这位电影明星所到之处都有成群的人等着见她。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illustrations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literature.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只要有可能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例证都取自文学作品。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无论他可能在哪儿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我都要找到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4575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lay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foundation for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打下基础；为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奠定基础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foundation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无根据的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890042"/>
            <a:ext cx="1008112" cy="342157"/>
          </a:xfrm>
          <a:prstGeom prst="rect">
            <a:avLst/>
          </a:prstGeom>
        </p:spPr>
      </p:pic>
      <p:sp>
        <p:nvSpPr>
          <p:cNvPr id="4" name="圆角矩形 3"/>
          <p:cNvSpPr/>
          <p:nvPr/>
        </p:nvSpPr>
        <p:spPr bwMode="auto">
          <a:xfrm>
            <a:off x="334566" y="2876440"/>
            <a:ext cx="11521280" cy="1151766"/>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小.EPS" descr="id:2147487177;FounderCES"/>
          <p:cNvPicPr/>
          <p:nvPr/>
        </p:nvPicPr>
        <p:blipFill>
          <a:blip r:embed="rId3"/>
          <a:stretch>
            <a:fillRect/>
          </a:stretch>
        </p:blipFill>
        <p:spPr>
          <a:xfrm>
            <a:off x="766615" y="2871520"/>
            <a:ext cx="2088232" cy="410579"/>
          </a:xfrm>
          <a:prstGeom prst="rect">
            <a:avLst/>
          </a:prstGeom>
        </p:spPr>
      </p:pic>
      <p:sp>
        <p:nvSpPr>
          <p:cNvPr id="6" name="内容占位符 1"/>
          <p:cNvSpPr txBox="1">
            <a:spLocks/>
          </p:cNvSpPr>
          <p:nvPr/>
        </p:nvSpPr>
        <p:spPr bwMode="auto">
          <a:xfrm>
            <a:off x="360854" y="3308488"/>
            <a:ext cx="11485848" cy="58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 </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创办；成立；建立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82899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entitle</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给</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命名</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或题名</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使享有权利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1.EPS" descr="id:2147487338;FounderCES"/>
          <p:cNvPicPr/>
          <p:nvPr/>
        </p:nvPicPr>
        <p:blipFill>
          <a:blip r:embed="rId2"/>
          <a:stretch>
            <a:fillRect/>
          </a:stretch>
        </p:blipFill>
        <p:spPr>
          <a:xfrm>
            <a:off x="390520" y="1428223"/>
            <a:ext cx="2163484" cy="416601"/>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34566" y="764704"/>
            <a:ext cx="11520000" cy="557973"/>
          </a:xfrm>
          <a:prstGeom prst="rect">
            <a:avLst/>
          </a:prstGeom>
        </p:spPr>
      </p:pic>
      <p:sp>
        <p:nvSpPr>
          <p:cNvPr id="8" name="圆角矩形 7"/>
          <p:cNvSpPr/>
          <p:nvPr/>
        </p:nvSpPr>
        <p:spPr bwMode="auto">
          <a:xfrm>
            <a:off x="396668" y="2852936"/>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9" name="组合 8"/>
          <p:cNvGrpSpPr/>
          <p:nvPr/>
        </p:nvGrpSpPr>
        <p:grpSpPr>
          <a:xfrm>
            <a:off x="564483" y="2636912"/>
            <a:ext cx="11151159" cy="598551"/>
            <a:chOff x="555339" y="1278285"/>
            <a:chExt cx="11151159" cy="598551"/>
          </a:xfrm>
        </p:grpSpPr>
        <p:pic>
          <p:nvPicPr>
            <p:cNvPr id="10"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11"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2" name="教材原句S.EPS" descr="id:2147487163;FounderCES"/>
            <p:cNvPicPr/>
            <p:nvPr/>
          </p:nvPicPr>
          <p:blipFill rotWithShape="1">
            <a:blip r:embed="rId4"/>
            <a:srcRect r="98192" b="-43246"/>
            <a:stretch/>
          </p:blipFill>
          <p:spPr>
            <a:xfrm>
              <a:off x="555339" y="1287810"/>
              <a:ext cx="130250" cy="589026"/>
            </a:xfrm>
            <a:prstGeom prst="rect">
              <a:avLst/>
            </a:prstGeom>
          </p:spPr>
        </p:pic>
      </p:grpSp>
      <p:sp>
        <p:nvSpPr>
          <p:cNvPr id="13" name="内容占位符 1"/>
          <p:cNvSpPr txBox="1">
            <a:spLocks/>
          </p:cNvSpPr>
          <p:nvPr/>
        </p:nvSpPr>
        <p:spPr bwMode="auto">
          <a:xfrm>
            <a:off x="369998" y="287542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Ethnic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minority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entitled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ernment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heritage.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中国的少数民族群体通常有权获得政府的专项资金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以帮助保护他们的文化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遗产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0081625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814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entitled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她读了一首名为《苹果树》的诗。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entitled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equal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我们都有权利受到法律的同等保护。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ntitle sb to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degree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entitles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ersity-le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courses.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这个学位使他具备教授大学课程的资格。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8.EPS" descr="id:2147487352;FounderCES"/>
          <p:cNvPicPr/>
          <p:nvPr/>
        </p:nvPicPr>
        <p:blipFill>
          <a:blip r:embed="rId2"/>
          <a:stretch>
            <a:fillRect/>
          </a:stretch>
        </p:blipFill>
        <p:spPr>
          <a:xfrm>
            <a:off x="360854" y="3429000"/>
            <a:ext cx="954812" cy="324067"/>
          </a:xfrm>
          <a:prstGeom prst="rect">
            <a:avLst/>
          </a:prstGeom>
        </p:spPr>
      </p:pic>
    </p:spTree>
    <p:extLst>
      <p:ext uri="{BB962C8B-B14F-4D97-AF65-F5344CB8AC3E}">
        <p14:creationId xmlns:p14="http://schemas.microsoft.com/office/powerpoint/2010/main" val="5041299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潜水</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跳水</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俯冲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圆角矩形 5"/>
          <p:cNvSpPr/>
          <p:nvPr/>
        </p:nvSpPr>
        <p:spPr bwMode="auto">
          <a:xfrm>
            <a:off x="396668" y="1556792"/>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7" name="组合 6"/>
          <p:cNvGrpSpPr/>
          <p:nvPr/>
        </p:nvGrpSpPr>
        <p:grpSpPr>
          <a:xfrm>
            <a:off x="564483"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369998" y="157927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isitors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beaches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kayaking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rock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到海滩的游客可以享受许多活动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包括潜水、皮划艇和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攀岩</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内容占位符 1"/>
          <p:cNvSpPr txBox="1">
            <a:spLocks/>
          </p:cNvSpPr>
          <p:nvPr/>
        </p:nvSpPr>
        <p:spPr bwMode="auto">
          <a:xfrm>
            <a:off x="360854" y="281906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在天然水域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除非你知道水够深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否则不要潜水。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他不假思索地随她跳入水中。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seagulls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海鸥翱翔着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然后俯冲下来。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all-time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股价从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便士暴跌到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便士的历史最低位。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033818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217873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跳入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中；探察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；潜心研究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nearest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cafe.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天下起雨来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我们立即钻进一家最近的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咖啡馆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TS8.EPS" descr="id:2147487352;FounderCES"/>
          <p:cNvPicPr/>
          <p:nvPr/>
        </p:nvPicPr>
        <p:blipFill>
          <a:blip r:embed="rId2"/>
          <a:stretch>
            <a:fillRect/>
          </a:stretch>
        </p:blipFill>
        <p:spPr>
          <a:xfrm>
            <a:off x="360854" y="2422814"/>
            <a:ext cx="954812" cy="324067"/>
          </a:xfrm>
          <a:prstGeom prst="rect">
            <a:avLst/>
          </a:prstGeom>
        </p:spPr>
      </p:pic>
    </p:spTree>
    <p:extLst>
      <p:ext uri="{BB962C8B-B14F-4D97-AF65-F5344CB8AC3E}">
        <p14:creationId xmlns:p14="http://schemas.microsoft.com/office/powerpoint/2010/main" val="28329973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96668" y="1557740"/>
            <a:ext cx="11449272" cy="1643579"/>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1"/>
          <p:cNvSpPr txBox="1">
            <a:spLocks/>
          </p:cNvSpPr>
          <p:nvPr/>
        </p:nvSpPr>
        <p:spPr bwMode="auto">
          <a:xfrm>
            <a:off x="369998" y="157927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isitors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creatures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domain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sponsor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elephant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preser</a:t>
            </a:r>
            <a:r>
              <a:rPr lang="en-US" altLang="zh-CN" b="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liberty.</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游客可以在自然领域看到这些神奇的生物</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还可以赞助一头大象来保护它的健康和自由。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sponsor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倡议</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赞助</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主办</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法案等的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倡议者</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赞助者</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保</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证</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5" name="组合 4"/>
          <p:cNvGrpSpPr/>
          <p:nvPr/>
        </p:nvGrpSpPr>
        <p:grpSpPr>
          <a:xfrm>
            <a:off x="564483" y="1340768"/>
            <a:ext cx="11151159" cy="598551"/>
            <a:chOff x="555339" y="1278285"/>
            <a:chExt cx="11151159" cy="598551"/>
          </a:xfrm>
        </p:grpSpPr>
        <p:pic>
          <p:nvPicPr>
            <p:cNvPr id="6"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0" name="内容占位符 1"/>
          <p:cNvSpPr txBox="1">
            <a:spLocks/>
          </p:cNvSpPr>
          <p:nvPr/>
        </p:nvSpPr>
        <p:spPr bwMode="auto">
          <a:xfrm>
            <a:off x="360854" y="321297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organisers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attract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sponsors.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比赛的组织者在想方设法吸引赞助者。</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sponsor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campaign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我在参加我们学校举办的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助老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募捐活动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您能赞助我吗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full-time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sponsored.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全日制学生通常都得到资助。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74740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distribution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分布</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分配</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分发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96668" y="1556792"/>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txBox="1">
            <a:spLocks/>
          </p:cNvSpPr>
          <p:nvPr/>
        </p:nvSpPr>
        <p:spPr bwMode="auto">
          <a:xfrm>
            <a:off x="369998" y="157927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kangaroo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这个动物一定是袋鼠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因为它广泛分布在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全国各地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6" name="组合 5"/>
          <p:cNvGrpSpPr/>
          <p:nvPr/>
        </p:nvGrpSpPr>
        <p:grpSpPr>
          <a:xfrm>
            <a:off x="564483" y="1340768"/>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0" name="内容占位符 1"/>
          <p:cNvSpPr txBox="1">
            <a:spLocks/>
          </p:cNvSpPr>
          <p:nvPr/>
        </p:nvSpPr>
        <p:spPr bwMode="auto">
          <a:xfrm>
            <a:off x="360854" y="2789306"/>
            <a:ext cx="11485848" cy="279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catalogue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ailable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我们在目录中列出了所有全面发行的书。</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resources.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这个国家以土地资源分布不均匀而出名。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松树的分布很广。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96709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28042"/>
            <a:ext cx="11485848" cy="64633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distribution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326615"/>
            <a:ext cx="954812" cy="324067"/>
          </a:xfrm>
          <a:prstGeom prst="rect">
            <a:avLst/>
          </a:prstGeom>
        </p:spPr>
      </p:pic>
      <p:sp>
        <p:nvSpPr>
          <p:cNvPr id="5" name="圆角矩形 4"/>
          <p:cNvSpPr/>
          <p:nvPr/>
        </p:nvSpPr>
        <p:spPr bwMode="auto">
          <a:xfrm>
            <a:off x="334566" y="1943634"/>
            <a:ext cx="11521280" cy="15330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3"/>
          <a:stretch>
            <a:fillRect/>
          </a:stretch>
        </p:blipFill>
        <p:spPr>
          <a:xfrm>
            <a:off x="766615" y="1938714"/>
            <a:ext cx="2088232" cy="410579"/>
          </a:xfrm>
          <a:prstGeom prst="rect">
            <a:avLst/>
          </a:prstGeom>
        </p:spPr>
      </p:pic>
      <p:sp>
        <p:nvSpPr>
          <p:cNvPr id="7" name="内容占位符 1"/>
          <p:cNvSpPr txBox="1">
            <a:spLocks/>
          </p:cNvSpPr>
          <p:nvPr/>
        </p:nvSpPr>
        <p:spPr bwMode="auto">
          <a:xfrm>
            <a:off x="360854" y="23756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distribute </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分配；分发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distribute sth to/among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把某物分配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3"/>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peacekeepers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supplies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ilians.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联合国维和士兵正努力将供给分发给三万平民。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07192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700808"/>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phase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阶段</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时期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逐步做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圆角矩形 7"/>
          <p:cNvSpPr/>
          <p:nvPr/>
        </p:nvSpPr>
        <p:spPr bwMode="auto">
          <a:xfrm>
            <a:off x="396668" y="2583488"/>
            <a:ext cx="11449272" cy="84341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1"/>
          <p:cNvSpPr txBox="1">
            <a:spLocks/>
          </p:cNvSpPr>
          <p:nvPr/>
        </p:nvSpPr>
        <p:spPr bwMode="auto">
          <a:xfrm>
            <a:off x="369998" y="259526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phase</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legs.</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在这个阶段之后</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它们会出去试试腿</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10" name="组合 9"/>
          <p:cNvGrpSpPr/>
          <p:nvPr/>
        </p:nvGrpSpPr>
        <p:grpSpPr>
          <a:xfrm>
            <a:off x="564483" y="2356755"/>
            <a:ext cx="11151159" cy="598551"/>
            <a:chOff x="555339" y="1278285"/>
            <a:chExt cx="11151159" cy="598551"/>
          </a:xfrm>
        </p:grpSpPr>
        <p:pic>
          <p:nvPicPr>
            <p:cNvPr id="11"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2"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3"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4" name="内容占位符 1"/>
          <p:cNvSpPr txBox="1">
            <a:spLocks/>
          </p:cNvSpPr>
          <p:nvPr/>
        </p:nvSpPr>
        <p:spPr bwMode="auto">
          <a:xfrm>
            <a:off x="360854" y="35194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anxiety about the work was just a passing phase.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他对工作的担心只是暂时的。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91137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92917"/>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phase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逐步减少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phase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逐步采用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phase out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逐步淘汰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programme to phase down waste in natural sources is progressing successfully in the country.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逐步减少自然能源浪费的计划正在这个国家顺利进行。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 phase in the new working plans.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我们应逐步采用新的工作计划。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factory has already phased out a batch of production equipment.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这家工厂已经淘汰了一批生产设备。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155517"/>
            <a:ext cx="954812" cy="324067"/>
          </a:xfrm>
          <a:prstGeom prst="rect">
            <a:avLst/>
          </a:prstGeom>
        </p:spPr>
      </p:pic>
    </p:spTree>
    <p:extLst>
      <p:ext uri="{BB962C8B-B14F-4D97-AF65-F5344CB8AC3E}">
        <p14:creationId xmlns:p14="http://schemas.microsoft.com/office/powerpoint/2010/main" val="14456971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license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批准</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许可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licence</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许可证</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执照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96668" y="2245854"/>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1"/>
          <p:cNvSpPr txBox="1">
            <a:spLocks/>
          </p:cNvSpPr>
          <p:nvPr/>
        </p:nvSpPr>
        <p:spPr bwMode="auto">
          <a:xfrm>
            <a:off x="369998" y="223732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koala</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licensed</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zoos...</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如果你想抱考拉</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你必须去某些有许可证的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动物园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5" name="组合 4"/>
          <p:cNvGrpSpPr/>
          <p:nvPr/>
        </p:nvGrpSpPr>
        <p:grpSpPr>
          <a:xfrm>
            <a:off x="564483" y="1998812"/>
            <a:ext cx="11151159" cy="598551"/>
            <a:chOff x="555339" y="1278285"/>
            <a:chExt cx="11151159" cy="598551"/>
          </a:xfrm>
        </p:grpSpPr>
        <p:pic>
          <p:nvPicPr>
            <p:cNvPr id="6"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3493130"/>
            <a:ext cx="11485848" cy="58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licensed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hotel.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他们已经颁发了许可证给那家私人旅馆。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5167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2776"/>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political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政治的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87524" y="2287578"/>
            <a:ext cx="11449272" cy="57606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2049067"/>
            <a:ext cx="11151159" cy="598551"/>
            <a:chOff x="555339" y="1278285"/>
            <a:chExt cx="11151159" cy="598551"/>
          </a:xfrm>
        </p:grpSpPr>
        <p:pic>
          <p:nvPicPr>
            <p:cNvPr id="9"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2287578"/>
            <a:ext cx="11485848" cy="58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行政区划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3"/>
          <p:cNvSpPr txBox="1">
            <a:spLocks/>
          </p:cNvSpPr>
          <p:nvPr/>
        </p:nvSpPr>
        <p:spPr bwMode="auto">
          <a:xfrm>
            <a:off x="334566" y="29874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这所大学里的学生极具政治意识。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他的整件事情已经变得高度政治化了。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我现在要说的是政治问题。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65408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36816"/>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license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to do...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批准某人做某事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license for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的许可证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license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获得许可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authorities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license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tobacco.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当局批准特定店铺出售烟草。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licensed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message.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允许他做的事情只不过是捎个信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而已</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399416"/>
            <a:ext cx="954812" cy="324067"/>
          </a:xfrm>
          <a:prstGeom prst="rect">
            <a:avLst/>
          </a:prstGeom>
        </p:spPr>
      </p:pic>
    </p:spTree>
    <p:extLst>
      <p:ext uri="{BB962C8B-B14F-4D97-AF65-F5344CB8AC3E}">
        <p14:creationId xmlns:p14="http://schemas.microsoft.com/office/powerpoint/2010/main" val="2283053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84784"/>
            <a:ext cx="11485848" cy="583942"/>
          </a:xfrm>
        </p:spPr>
        <p:txBody>
          <a:bodyPr/>
          <a:lstStyle/>
          <a:p>
            <a:pPr hangingPunct="0">
              <a:spcAft>
                <a:spcPts val="0"/>
              </a:spcAft>
            </a:pPr>
            <a:r>
              <a:rPr lang="en-US" altLang="zh-CN" b="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iolent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暴力的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猛烈的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96668" y="2356755"/>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txBox="1">
            <a:spLocks/>
          </p:cNvSpPr>
          <p:nvPr/>
        </p:nvSpPr>
        <p:spPr bwMode="auto">
          <a:xfrm>
            <a:off x="369998" y="23482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幸运的是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尽管它们的名字有些可怕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但它们通常对人并不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暴力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6" name="组合 5"/>
          <p:cNvGrpSpPr/>
          <p:nvPr/>
        </p:nvGrpSpPr>
        <p:grpSpPr>
          <a:xfrm>
            <a:off x="564483" y="2109713"/>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0" name="内容占位符 3"/>
          <p:cNvSpPr txBox="1">
            <a:spLocks/>
          </p:cNvSpPr>
          <p:nvPr/>
        </p:nvSpPr>
        <p:spPr bwMode="auto">
          <a:xfrm>
            <a:off x="513254" y="3591600"/>
            <a:ext cx="11485848" cy="58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buried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狂风把村子掩埋在沙中。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54612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340768"/>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 to/towards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lay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 hands 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行凶，对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下毒手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他们对他施以暴力。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locked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这个精神病患者对人很暴力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人们不得不把他锁起来。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7352;FounderCES"/>
          <p:cNvPicPr/>
          <p:nvPr/>
        </p:nvPicPr>
        <p:blipFill>
          <a:blip r:embed="rId2"/>
          <a:stretch>
            <a:fillRect/>
          </a:stretch>
        </p:blipFill>
        <p:spPr>
          <a:xfrm>
            <a:off x="360854" y="1592765"/>
            <a:ext cx="954812" cy="324067"/>
          </a:xfrm>
          <a:prstGeom prst="rect">
            <a:avLst/>
          </a:prstGeom>
        </p:spPr>
      </p:pic>
    </p:spTree>
    <p:extLst>
      <p:ext uri="{BB962C8B-B14F-4D97-AF65-F5344CB8AC3E}">
        <p14:creationId xmlns:p14="http://schemas.microsoft.com/office/powerpoint/2010/main" val="3914966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168746"/>
            <a:ext cx="11521280" cy="3286122"/>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975808"/>
            <a:ext cx="2088232" cy="410579"/>
          </a:xfrm>
          <a:prstGeom prst="rect">
            <a:avLst/>
          </a:prstGeom>
        </p:spPr>
      </p:pic>
      <p:sp>
        <p:nvSpPr>
          <p:cNvPr id="2" name="内容占位符 1"/>
          <p:cNvSpPr>
            <a:spLocks noGrp="1"/>
          </p:cNvSpPr>
          <p:nvPr>
            <p:ph idx="1"/>
          </p:nvPr>
        </p:nvSpPr>
        <p:spPr>
          <a:xfrm>
            <a:off x="360854" y="1412776"/>
            <a:ext cx="11485848" cy="2862322"/>
          </a:xfrm>
        </p:spPr>
        <p:txBody>
          <a:bodyPr/>
          <a:lstStyle/>
          <a:p>
            <a:pPr hangingPunct="0">
              <a:spcAft>
                <a:spcPts val="0"/>
              </a:spcAft>
            </a:pP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iolence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暴力；暴行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by/with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iolence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用暴力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appeal to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iolence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诉诸暴力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sb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iolence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对某人施暴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猛烈地；暴力地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3"/>
          <p:cNvSpPr txBox="1">
            <a:spLocks/>
          </p:cNvSpPr>
          <p:nvPr/>
        </p:nvSpPr>
        <p:spPr bwMode="auto">
          <a:xfrm>
            <a:off x="360854" y="45091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critics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mindless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iolence.</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这部影片因无谓的暴力受到评论家的强烈指责。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092496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84784"/>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hatch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孵出</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破壳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使孵出</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策划</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尤指</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密谋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96668" y="2367464"/>
            <a:ext cx="11449272" cy="76674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内容占位符 1"/>
          <p:cNvSpPr txBox="1">
            <a:spLocks/>
          </p:cNvSpPr>
          <p:nvPr/>
        </p:nvSpPr>
        <p:spPr bwMode="auto">
          <a:xfrm>
            <a:off x="369998" y="238995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eggs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它的蛋大约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天后破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grpSp>
        <p:nvGrpSpPr>
          <p:cNvPr id="7" name="组合 6"/>
          <p:cNvGrpSpPr/>
          <p:nvPr/>
        </p:nvGrpSpPr>
        <p:grpSpPr>
          <a:xfrm>
            <a:off x="564483" y="2151440"/>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1" name="内容占位符 3"/>
          <p:cNvSpPr txBox="1">
            <a:spLocks/>
          </p:cNvSpPr>
          <p:nvPr/>
        </p:nvSpPr>
        <p:spPr bwMode="auto">
          <a:xfrm>
            <a:off x="360854" y="31595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chickens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hatched.[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谚</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鸡蛋还未孵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别忙数鸡雏。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arrangement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我为舞会做了一切安排。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63653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hatch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eggs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孵蛋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 out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孵化出来；结果变成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 sth from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中孵出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 sth up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策划某事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我们已经尽了最大努力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但不知道结果如何。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8.EPS" descr="id:2147487352;FounderCES"/>
          <p:cNvPicPr/>
          <p:nvPr/>
        </p:nvPicPr>
        <p:blipFill>
          <a:blip r:embed="rId2"/>
          <a:stretch>
            <a:fillRect/>
          </a:stretch>
        </p:blipFill>
        <p:spPr>
          <a:xfrm>
            <a:off x="360854" y="1772816"/>
            <a:ext cx="954812" cy="324067"/>
          </a:xfrm>
          <a:prstGeom prst="rect">
            <a:avLst/>
          </a:prstGeom>
        </p:spPr>
      </p:pic>
    </p:spTree>
    <p:extLst>
      <p:ext uri="{BB962C8B-B14F-4D97-AF65-F5344CB8AC3E}">
        <p14:creationId xmlns:p14="http://schemas.microsoft.com/office/powerpoint/2010/main" val="9252321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177984"/>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capacity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能力</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容量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96668" y="2139991"/>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txBox="1">
            <a:spLocks/>
          </p:cNvSpPr>
          <p:nvPr/>
        </p:nvSpPr>
        <p:spPr bwMode="auto">
          <a:xfrm>
            <a:off x="369998" y="215515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capacity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electrical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sensors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它拥有一种能用嘴里的电传感器在水中找到食物的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6" name="组合 5"/>
          <p:cNvGrpSpPr/>
          <p:nvPr/>
        </p:nvGrpSpPr>
        <p:grpSpPr>
          <a:xfrm>
            <a:off x="564483" y="1916648"/>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0" name="内容占位符 3"/>
          <p:cNvSpPr txBox="1">
            <a:spLocks/>
          </p:cNvSpPr>
          <p:nvPr/>
        </p:nvSpPr>
        <p:spPr bwMode="auto">
          <a:xfrm>
            <a:off x="513254" y="33568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他的理解能力极强。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41651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 capacity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可容纳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 capacity for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 capacity to do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within/beyond one’s capacity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在某人能力之内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超出某人的能力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infinite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capacity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self-deception.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人类自欺的能力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穷</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resources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restricting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capacity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eloping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有限的资源正制约着我们开发新产品的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1173378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handful</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少数人</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或物</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一把</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量</a:t>
            </a:r>
            <a:r>
              <a:rPr lang="zh-CN"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7275;FounderCES"/>
          <p:cNvPicPr/>
          <p:nvPr/>
        </p:nvPicPr>
        <p:blipFill>
          <a:blip r:embed="rId2"/>
          <a:stretch>
            <a:fillRect/>
          </a:stretch>
        </p:blipFill>
        <p:spPr>
          <a:xfrm>
            <a:off x="406574" y="982570"/>
            <a:ext cx="2082586" cy="401631"/>
          </a:xfrm>
          <a:prstGeom prst="rect">
            <a:avLst/>
          </a:prstGeom>
        </p:spPr>
      </p:pic>
      <p:sp>
        <p:nvSpPr>
          <p:cNvPr id="4" name="圆角矩形 3"/>
          <p:cNvSpPr/>
          <p:nvPr/>
        </p:nvSpPr>
        <p:spPr bwMode="auto">
          <a:xfrm>
            <a:off x="396668" y="2194155"/>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txBox="1">
            <a:spLocks/>
          </p:cNvSpPr>
          <p:nvPr/>
        </p:nvSpPr>
        <p:spPr bwMode="auto">
          <a:xfrm>
            <a:off x="369998" y="220932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handful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世界上只有很少的动物可以那样</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564483" y="1970812"/>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10" name="内容占位符 1"/>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probably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handful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城里的孩子可能只能看到很少的星星。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655050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001228"/>
            <a:ext cx="11521280" cy="271580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975808"/>
            <a:ext cx="2088232" cy="410579"/>
          </a:xfrm>
          <a:prstGeom prst="rect">
            <a:avLst/>
          </a:prstGeom>
        </p:spPr>
      </p:pic>
      <p:sp>
        <p:nvSpPr>
          <p:cNvPr id="2" name="内容占位符 1"/>
          <p:cNvSpPr>
            <a:spLocks noGrp="1"/>
          </p:cNvSpPr>
          <p:nvPr>
            <p:ph idx="1"/>
          </p:nvPr>
        </p:nvSpPr>
        <p:spPr>
          <a:xfrm>
            <a:off x="360854" y="1412776"/>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spoonful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basketful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mouthful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houseful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屋子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71703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minutes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minutes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spoonful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peanut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每隔</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分钟她会休息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吃面包或一勺花生酱。</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basketful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挎着一篮子花的女孩正向他走来。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2673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political reasons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由于政治原因</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political science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890042"/>
            <a:ext cx="1008112" cy="342157"/>
          </a:xfrm>
          <a:prstGeom prst="rect">
            <a:avLst/>
          </a:prstGeom>
        </p:spPr>
      </p:pic>
      <p:sp>
        <p:nvSpPr>
          <p:cNvPr id="4" name="圆角矩形 3"/>
          <p:cNvSpPr/>
          <p:nvPr/>
        </p:nvSpPr>
        <p:spPr bwMode="auto">
          <a:xfrm>
            <a:off x="334566" y="2876440"/>
            <a:ext cx="11521280" cy="1151766"/>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小.EPS" descr="id:2147487177;FounderCES"/>
          <p:cNvPicPr/>
          <p:nvPr/>
        </p:nvPicPr>
        <p:blipFill>
          <a:blip r:embed="rId3"/>
          <a:stretch>
            <a:fillRect/>
          </a:stretch>
        </p:blipFill>
        <p:spPr>
          <a:xfrm>
            <a:off x="766615" y="2871520"/>
            <a:ext cx="2088232" cy="410579"/>
          </a:xfrm>
          <a:prstGeom prst="rect">
            <a:avLst/>
          </a:prstGeom>
        </p:spPr>
      </p:pic>
      <p:sp>
        <p:nvSpPr>
          <p:cNvPr id="6" name="内容占位符 1"/>
          <p:cNvSpPr txBox="1">
            <a:spLocks/>
          </p:cNvSpPr>
          <p:nvPr/>
        </p:nvSpPr>
        <p:spPr bwMode="auto">
          <a:xfrm>
            <a:off x="360854" y="3308488"/>
            <a:ext cx="11485848" cy="58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politics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政治；政治活动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91222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920359"/>
            <a:ext cx="11494992" cy="1692681"/>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XB4.EPS" descr="id:2147487296;FounderCES"/>
          <p:cNvPicPr/>
          <p:nvPr/>
        </p:nvPicPr>
        <p:blipFill>
          <a:blip r:embed="rId2"/>
          <a:stretch>
            <a:fillRect/>
          </a:stretch>
        </p:blipFill>
        <p:spPr>
          <a:xfrm>
            <a:off x="379904" y="1301102"/>
            <a:ext cx="2082586" cy="401631"/>
          </a:xfrm>
          <a:prstGeom prst="rect">
            <a:avLst/>
          </a:prstGeom>
        </p:spPr>
      </p:pic>
      <p:pic>
        <p:nvPicPr>
          <p:cNvPr id="5" name="TS13.EPS" descr="id:2147487303;FounderCES"/>
          <p:cNvPicPr/>
          <p:nvPr/>
        </p:nvPicPr>
        <p:blipFill>
          <a:blip r:embed="rId3"/>
          <a:stretch>
            <a:fillRect/>
          </a:stretch>
        </p:blipFill>
        <p:spPr>
          <a:xfrm>
            <a:off x="469057" y="3823980"/>
            <a:ext cx="1008112" cy="342158"/>
          </a:xfrm>
          <a:prstGeom prst="rect">
            <a:avLst/>
          </a:prstGeom>
        </p:spPr>
      </p:pic>
      <p:sp>
        <p:nvSpPr>
          <p:cNvPr id="2" name="内容占位符 1"/>
          <p:cNvSpPr>
            <a:spLocks noGrp="1"/>
          </p:cNvSpPr>
          <p:nvPr>
            <p:ph idx="1"/>
          </p:nvPr>
        </p:nvSpPr>
        <p:spPr>
          <a:xfrm>
            <a:off x="360854" y="1990765"/>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sleep and drink milk in that temporary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protected en</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ironment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until they are about se</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 or eight months old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大约七八个月大之前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它们一直待在那个暂时受保护的环境里睡觉和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吃奶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4"/>
          <p:cNvSpPr txBox="1">
            <a:spLocks/>
          </p:cNvSpPr>
          <p:nvPr/>
        </p:nvSpPr>
        <p:spPr bwMode="auto">
          <a:xfrm>
            <a:off x="360854" y="364676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引导时间状语从句，表示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57240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848901"/>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till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可以通用，表示主句谓语动词所表达的动作持续到从句谓语动词所表达的动作发生时为止。在肯定句中，主句要用延续性动词。在否定句中，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可以和非延续性动词连用。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until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引导的从句可以放在句首，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引导的从句一般放在句末。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not until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放在句首时，主句要使用部分倒装，表示加强语气。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work until he tells me to stop.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我会一直工作到他叫我停下来为止。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 the last minute of the match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players kept on playing.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直到比赛的最后一分钟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运动员们仍在奋战。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45438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prison</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监狱</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监禁</a:t>
            </a:r>
          </a:p>
        </p:txBody>
      </p:sp>
      <p:pic>
        <p:nvPicPr>
          <p:cNvPr id="4" name="xb1.EPS" descr="id:2147487500;FounderCES"/>
          <p:cNvPicPr/>
          <p:nvPr/>
        </p:nvPicPr>
        <p:blipFill>
          <a:blip r:embed="rId2"/>
          <a:stretch>
            <a:fillRect/>
          </a:stretch>
        </p:blipFill>
        <p:spPr>
          <a:xfrm>
            <a:off x="484863" y="1388883"/>
            <a:ext cx="1947460" cy="375003"/>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406574" y="761645"/>
            <a:ext cx="11520000" cy="579123"/>
          </a:xfrm>
          <a:prstGeom prst="rect">
            <a:avLst/>
          </a:prstGeom>
        </p:spPr>
      </p:pic>
      <p:sp>
        <p:nvSpPr>
          <p:cNvPr id="6" name="圆角矩形 5"/>
          <p:cNvSpPr/>
          <p:nvPr/>
        </p:nvSpPr>
        <p:spPr bwMode="auto">
          <a:xfrm>
            <a:off x="361236" y="2636912"/>
            <a:ext cx="11449272" cy="240636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内容占位符 1"/>
          <p:cNvSpPr txBox="1">
            <a:spLocks/>
          </p:cNvSpPr>
          <p:nvPr/>
        </p:nvSpPr>
        <p:spPr bwMode="auto">
          <a:xfrm>
            <a:off x="334566" y="26593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tiger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reser</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fences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distribution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tiger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entitled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prison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sentences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hunters.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有围栏的老虎保护特区极大地改善了印度野生老虎种群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当地警方现在有权对猎人判处更长的监禁。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8" name="组合 7"/>
          <p:cNvGrpSpPr/>
          <p:nvPr/>
        </p:nvGrpSpPr>
        <p:grpSpPr>
          <a:xfrm>
            <a:off x="529051" y="2420888"/>
            <a:ext cx="11151159" cy="598551"/>
            <a:chOff x="555339" y="1278285"/>
            <a:chExt cx="11151159" cy="598551"/>
          </a:xfrm>
        </p:grpSpPr>
        <p:pic>
          <p:nvPicPr>
            <p:cNvPr id="9"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4"/>
            <a:srcRect r="98192" b="-43246"/>
            <a:stretch/>
          </p:blipFill>
          <p:spPr>
            <a:xfrm>
              <a:off x="555339" y="1287810"/>
              <a:ext cx="130250" cy="589026"/>
            </a:xfrm>
            <a:prstGeom prst="rect">
              <a:avLst/>
            </a:prstGeom>
          </p:spPr>
        </p:pic>
      </p:grpSp>
    </p:spTree>
    <p:extLst>
      <p:ext uri="{BB962C8B-B14F-4D97-AF65-F5344CB8AC3E}">
        <p14:creationId xmlns:p14="http://schemas.microsoft.com/office/powerpoint/2010/main" val="29540168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break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prison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prison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在狱中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throw sb in/into prison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把某人关进监狱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prison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prison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法官没等她辩解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就把她关进了监狱。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prison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praying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他把狱中的时间都用于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祈祷</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352;FounderCES"/>
          <p:cNvPicPr/>
          <p:nvPr/>
        </p:nvPicPr>
        <p:blipFill>
          <a:blip r:embed="rId2"/>
          <a:stretch>
            <a:fillRect/>
          </a:stretch>
        </p:blipFill>
        <p:spPr>
          <a:xfrm>
            <a:off x="360854" y="1261572"/>
            <a:ext cx="954812" cy="324067"/>
          </a:xfrm>
          <a:prstGeom prst="rect">
            <a:avLst/>
          </a:prstGeom>
        </p:spPr>
      </p:pic>
    </p:spTree>
    <p:extLst>
      <p:ext uri="{BB962C8B-B14F-4D97-AF65-F5344CB8AC3E}">
        <p14:creationId xmlns:p14="http://schemas.microsoft.com/office/powerpoint/2010/main" val="14225014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06574" y="4221088"/>
            <a:ext cx="3096344" cy="432048"/>
          </a:xfrm>
          <a:prstGeom prst="rect">
            <a:avLst/>
          </a:prstGeom>
        </p:spPr>
      </p:pic>
      <p:sp>
        <p:nvSpPr>
          <p:cNvPr id="2" name="内容占位符 1"/>
          <p:cNvSpPr>
            <a:spLocks noGrp="1"/>
          </p:cNvSpPr>
          <p:nvPr>
            <p:ph idx="1"/>
          </p:nvPr>
        </p:nvSpPr>
        <p:spPr>
          <a:xfrm>
            <a:off x="360854" y="1342509"/>
            <a:ext cx="11485848" cy="5078313"/>
          </a:xfrm>
        </p:spPr>
        <p:txBody>
          <a:bodyPr/>
          <a:lstStyle/>
          <a:p>
            <a:pPr algn="ctr" hangingPunct="0">
              <a:spcAft>
                <a:spcPts val="0"/>
              </a:spcAft>
            </a:pPr>
            <a:r>
              <a:rPr lang="zh-CN" altLang="zh-CN" b="1">
                <a:solidFill>
                  <a:srgbClr val="76BD8A"/>
                </a:solidFill>
                <a:latin typeface="Times New Roman" panose="02020603050405020304" pitchFamily="18" charset="0"/>
                <a:ea typeface="黑体" panose="02010609060101010101" pitchFamily="49" charset="-122"/>
                <a:cs typeface="Times New Roman" panose="02020603050405020304" pitchFamily="18" charset="0"/>
              </a:rPr>
              <a:t>过去分词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 participle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）是分词的一种。规则动词的过去分词一般是由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构成，不规则动词的过去分词见教材中的不规则动词表。过去分词是一种非谓语动词，在句中不能单独作谓语，但它具有形容词和副词的特性，因此在句中可以作定语、表语、宾语补足语和状语。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过去分词作定语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过去分词作定语时，相当于形容词，其逻辑主语就是它所修饰的名词。分词所表示的动作与其所修饰的名词构成动宾关系。如：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concert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their friends was a success.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他们朋友举办的音乐会很成功。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3934966" y="729554"/>
            <a:ext cx="4320480" cy="538241"/>
          </a:xfrm>
          <a:prstGeom prst="rect">
            <a:avLst/>
          </a:prstGeom>
        </p:spPr>
      </p:pic>
    </p:spTree>
    <p:extLst>
      <p:ext uri="{BB962C8B-B14F-4D97-AF65-F5344CB8AC3E}">
        <p14:creationId xmlns:p14="http://schemas.microsoft.com/office/powerpoint/2010/main" val="39239077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单个的过去分词作定语时，常常置于其所修饰的名词前；而过去分词短语作定语时，常常置于其所修饰的名词后。如：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cleaning the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fallen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 in the yard.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他们正在打扫院子里的落叶。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meeting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attended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fi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thousand people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welcomed the great hero.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他们举行了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欢迎英雄的大会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到会的有五千多人。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过去分词及过去分词短语作定语一般可转换为一个定语从句。如：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adapt our regulations to the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changed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conditions.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adapt our regulations to the conditions that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been changed.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我们必须调整规章制度来适应变化的情况。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95263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4833"/>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有些过去分词作前置定语与后置定语时意义不同。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在既定的时间内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words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用所给的单词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concerned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一个关切的神情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concerned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817276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2800"/>
            <a:ext cx="11485848" cy="341632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及物动词的过去分词除表示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的动作之外，还表示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的意义。如：</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spoken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英语口语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iced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冰镇啤酒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cooked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熟食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fried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炸薯条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不及物动词的过去分词常表示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的动作，而不表示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意义。如：</a:t>
            </a:r>
            <a:r>
              <a:rPr lang="en-US" altLang="zh-CN" b="1"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faded</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flawers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凋谢的花</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fallen</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a:t>
            </a:r>
            <a:r>
              <a:rPr lang="en-US" altLang="zh-CN" b="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risen</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sun</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升起的太阳</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46206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881561"/>
            <a:ext cx="3096344" cy="432048"/>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过去分词作表语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过去分词作表语，总是在系动词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等之后，通常表示主语所处的状态，这时过去分词可以被看作一个形容词，是形容词化的过去分词。常见的有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astonished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exhausted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worried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delighted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satisfied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frightened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disappointed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pleased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result of the experiment.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我对试验结果很满意。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door remained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locked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门仍然锁着。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I hope we can get more </a:t>
            </a:r>
            <a:r>
              <a:rPr lang="en-US" altLang="zh-CN" b="1">
                <a:solidFill>
                  <a:srgbClr val="00B0F0"/>
                </a:solidFill>
                <a:latin typeface="Times New Roman" panose="02020603050405020304" pitchFamily="18" charset="0"/>
                <a:ea typeface="宋体" panose="02010600030101010101" pitchFamily="2" charset="-122"/>
              </a:rPr>
              <a:t>in</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rPr>
              <a:t>ol</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rPr>
              <a:t>ed</a:t>
            </a:r>
            <a:r>
              <a:rPr lang="en-US" altLang="zh-CN" b="1">
                <a:solidFill>
                  <a:srgbClr val="000000"/>
                </a:solidFill>
                <a:latin typeface="Times New Roman" panose="02020603050405020304" pitchFamily="18" charset="0"/>
                <a:ea typeface="宋体" panose="02010600030101010101" pitchFamily="2" charset="-122"/>
              </a:rPr>
              <a:t> in our community and our life will be colourful.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我希望</a:t>
            </a:r>
            <a:endParaRPr lang="zh-CN" altLang="en-US"/>
          </a:p>
        </p:txBody>
      </p:sp>
    </p:spTree>
    <p:extLst>
      <p:ext uri="{BB962C8B-B14F-4D97-AF65-F5344CB8AC3E}">
        <p14:creationId xmlns:p14="http://schemas.microsoft.com/office/powerpoint/2010/main" val="12344524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700808"/>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我们能更多地参与到社区中来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我们的生活将变得丰富多彩。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注意：过去分词作表语时，强调主语所处的状态；动词的被动语态表示主语是动作的承受者，强调动作。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cup is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broken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杯子破了。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cup was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broken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Jim.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杯子是吉姆打破的。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强调动作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2984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412776"/>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located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位于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圆角矩形 9"/>
          <p:cNvSpPr/>
          <p:nvPr/>
        </p:nvSpPr>
        <p:spPr bwMode="auto">
          <a:xfrm>
            <a:off x="387524" y="2212136"/>
            <a:ext cx="11449272" cy="240636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1" name="组合 10"/>
          <p:cNvGrpSpPr/>
          <p:nvPr/>
        </p:nvGrpSpPr>
        <p:grpSpPr>
          <a:xfrm>
            <a:off x="555339" y="2049067"/>
            <a:ext cx="11151159" cy="598551"/>
            <a:chOff x="555339" y="1278285"/>
            <a:chExt cx="11151159" cy="598551"/>
          </a:xfrm>
        </p:grpSpPr>
        <p:pic>
          <p:nvPicPr>
            <p:cNvPr id="12"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3"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4"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5" name="内容占位符 1"/>
          <p:cNvSpPr txBox="1">
            <a:spLocks/>
          </p:cNvSpPr>
          <p:nvPr/>
        </p:nvSpPr>
        <p:spPr bwMode="auto">
          <a:xfrm>
            <a:off x="360854" y="228757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equator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globe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informally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澳大利亚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位于赤道以南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并在地球上很多国家的下方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它常被非正式地称为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997361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1196752"/>
            <a:ext cx="3888432" cy="432048"/>
          </a:xfrm>
          <a:prstGeom prst="rect">
            <a:avLst/>
          </a:prstGeom>
        </p:spPr>
      </p:pic>
      <p:sp>
        <p:nvSpPr>
          <p:cNvPr id="2" name="内容占位符 1"/>
          <p:cNvSpPr>
            <a:spLocks noGrp="1"/>
          </p:cNvSpPr>
          <p:nvPr>
            <p:ph idx="1"/>
          </p:nvPr>
        </p:nvSpPr>
        <p:spPr>
          <a:xfrm>
            <a:off x="360854" y="1124744"/>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过去分词作宾语补足语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能用作宾语补足语的过去分词一般都是及物动词，表示被动意义或已完成意义，有时候两者兼而有之。作宾语补足语的过去分词与宾语有逻辑上的动宾关系，即宾语是过去分词动作的对象。在下面结构中常用过去分词作补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在感官动词（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）和表示心理状态的动词（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watched the T</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carried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 of the room.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他看到电视机被搬到房间外面了。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640935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086991"/>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致使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意义的动词（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）后可接过去分词作宾语补足语。如：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had my leg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broken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football game.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我的腿在足球赛中摔断了。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表示思维活动的动词（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）后可接过去分词作宾语补足语。如：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considered the matter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settled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我认为这件事解决了。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表示爱憎、意愿的动词（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）后可接过去分词作宾语补足语。如：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wanted two tickets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reser</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我想预订两张机票。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427751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的复合结构中。如：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sat there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his hands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tied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behind.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他双手被捆在后面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坐在那里。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注意过去分词、现在分词与动词不定式作宾语补足语时的区别：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）过去分词作宾语补足语，表示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被动和完成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含义，或仅仅表示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）现在分词作宾语补足语，表示其与所修饰的词之间为主谓关系。由延续性动词转化而来的现在分词作补足语，表示过程的一部分；而由瞬间性动词转化而来的现在分词作宾语补足语，表示动作的反复。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）动词不定式作宾语补足语，表示动作的全过程或者是动作已经结束。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074173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890614"/>
            <a:ext cx="3024336" cy="432048"/>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过去分词作状语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过去分词作状语，修饰谓语动词，进一步说明谓语动词的动作和状态，即动作发生时的背景或状况。其逻辑主语通常就是句子的主语，且过去分词与主语之间为动宾关系。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）作状语的句法功能和位置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）表示被动、动作已经完成，其逻辑主语则为句子的主语。过去分词作状语时，可单独使用，也可以在其前面加上适当的连词，可表示时间、条件、原因、让步、方式、伴随等。如：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offered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often says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kind of 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当被提供帮助的时候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人们常说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59783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another chance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will do it much better.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如果再给我一次机会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我会做得更好。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Greatly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inspired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what he did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joined him in helping others.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在他所做事情的巨大鼓舞下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我也加入了帮助他人的行列。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isited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times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place is still worth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isiting again.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虽然我已经参观了很多次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但这个地方仍值得再来。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让步状语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has been preparing his paper all day long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locked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study.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锁在书房里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他一整天都在准备论文。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方式状语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guest walked into the room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greeted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host.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客人一边和主人打招呼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一边走进了房间。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伴随状语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28454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6758"/>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）在句中作状语时，既可放在句首，也可放在句尾，中间用逗号隔开。如：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Caught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hea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 rain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all wet.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因为淋了一场大雨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他全身湿透了。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stood there silently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mo</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tears.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Mo</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tears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stood there silently.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他静静地站在那里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被感动得热泪盈眶。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958145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）作状语的几种情况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过去分词在句中作时间、条件、原因、让步状语时，相当于对应的时间、条件、原因及让步状语从句。如：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Seen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top of the mountain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is seen from the top of the mountain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whole town looks more beautiful.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从山顶上看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整座小镇看起来更美了。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Encouraged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progress he has made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he is encouraged by the progress he has made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works harder.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由于受到所取得进步的鼓舞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他工作更努力了。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48367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过去分词在句中作伴随、方式等状语时，可改为句子的并列谓语或改为并列分句。如：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came into the room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followed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two students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was followed by two students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老师走进了房间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后面跟着两个学生。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spent the whole morning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locked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his bedroom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was locked in his bedroom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他把自己锁在卧室里度过了一整个上午。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过去分词作状语可跟与之对应的状语从句互换。而从句改成过去分词作状语时有时还可保留连词，构成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连词＋过去分词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结构作状语。如：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 if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 am in</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 if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will not take part in the party.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即使被邀请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我也不会参加那个宴会。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you are asked to speak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asked to speak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remain silent at the meeting.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除非被要求发言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在会上你应该保持沉默。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399204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）作状语时，过去分词（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）的逻辑主语通常是句子的主语，否则，分词（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）前应加上自己的主语。这种带有自身主语的过去分词（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）被称为过去分词（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）的独立结构。过去分词（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）的独立结构通常在句中作状语，可表示时间、原因、条件等。如：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test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finished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began our holiday.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测试结束了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我们开始放假了。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time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could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done it much better.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如果给我们更多的时间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我们会做得更好。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99571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（三）现在分词与过去分词作状语的区别在于两者与其逻辑主语的主动与被动关系。</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现在分词作状语时，现在分词的动作就是句子主语发出的动作，它们之间是主动关系。现在分词动作与谓语动作同时发生用一般式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；如果现在分词的动作发生在谓语动作之前，表示已经完成，表示主动就用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done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，表示被动就用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been done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along the street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met a friend of mine.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沿着大街走时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我碰到了自己的一个朋友。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ing finished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work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went home to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 rest.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完成工作后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他们回家休息一下。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5594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located in/on sp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坐落于某处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Geographically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Southern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Hemisphere.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从地理上说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那个国家位于南半球。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457994"/>
            <a:ext cx="1008112" cy="342157"/>
          </a:xfrm>
          <a:prstGeom prst="rect">
            <a:avLst/>
          </a:prstGeom>
        </p:spPr>
      </p:pic>
      <p:sp>
        <p:nvSpPr>
          <p:cNvPr id="4" name="圆角矩形 3"/>
          <p:cNvSpPr/>
          <p:nvPr/>
        </p:nvSpPr>
        <p:spPr bwMode="auto">
          <a:xfrm>
            <a:off x="334566" y="3079391"/>
            <a:ext cx="11521280" cy="271580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小.EPS" descr="id:2147487177;FounderCES"/>
          <p:cNvPicPr/>
          <p:nvPr/>
        </p:nvPicPr>
        <p:blipFill>
          <a:blip r:embed="rId3"/>
          <a:stretch>
            <a:fillRect/>
          </a:stretch>
        </p:blipFill>
        <p:spPr>
          <a:xfrm>
            <a:off x="766615" y="3068960"/>
            <a:ext cx="2088232" cy="410579"/>
          </a:xfrm>
          <a:prstGeom prst="rect">
            <a:avLst/>
          </a:prstGeom>
        </p:spPr>
      </p:pic>
      <p:sp>
        <p:nvSpPr>
          <p:cNvPr id="6" name="内容占位符 1"/>
          <p:cNvSpPr txBox="1">
            <a:spLocks/>
          </p:cNvSpPr>
          <p:nvPr/>
        </p:nvSpPr>
        <p:spPr bwMode="auto">
          <a:xfrm>
            <a:off x="360854" y="350592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安置在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locate sb in/at...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发现某人在某处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locate in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76571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过去分词作状语时，过去分词表示的动作是句子主语承受的动作，它们之间是被动关系。如：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attention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tree could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grown better.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如果给予更多的关注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小树本来能够长得更好一些。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Grown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rich soil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seeds can grow fast.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如果种在肥沃的土壤里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这些种子就能长得很快。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61111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习而逐步形成的正确价值观念、必备品格和关键能力。英语学科核心素养主要包括语言能力、文化意识、思维品质和学习能力。今后，英语考试将更加注重立德树人的培养，坚持能力立意，突出核心素养的考查。下面文段围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文化意识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这一学科素养展开，旨在提升学生了解人与自然和谐共处的能力。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人与自然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文化意识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928;FounderCES"/>
          <p:cNvPicPr/>
          <p:nvPr/>
        </p:nvPicPr>
        <p:blipFill>
          <a:blip r:embed="rId2"/>
          <a:stretch>
            <a:fillRect/>
          </a:stretch>
        </p:blipFill>
        <p:spPr>
          <a:xfrm>
            <a:off x="4222998" y="764704"/>
            <a:ext cx="4032448" cy="421713"/>
          </a:xfrm>
          <a:prstGeom prst="rect">
            <a:avLst/>
          </a:prstGeom>
        </p:spPr>
      </p:pic>
      <p:pic>
        <p:nvPicPr>
          <p:cNvPr id="4" name="图片 3"/>
          <p:cNvPicPr>
            <a:picLocks noChangeAspect="1"/>
          </p:cNvPicPr>
          <p:nvPr/>
        </p:nvPicPr>
        <p:blipFill>
          <a:blip r:embed="rId3"/>
          <a:stretch>
            <a:fillRect/>
          </a:stretch>
        </p:blipFill>
        <p:spPr>
          <a:xfrm>
            <a:off x="2062758" y="1340768"/>
            <a:ext cx="8280920" cy="403207"/>
          </a:xfrm>
          <a:prstGeom prst="rect">
            <a:avLst/>
          </a:prstGeom>
        </p:spPr>
      </p:pic>
    </p:spTree>
    <p:extLst>
      <p:ext uri="{BB962C8B-B14F-4D97-AF65-F5344CB8AC3E}">
        <p14:creationId xmlns:p14="http://schemas.microsoft.com/office/powerpoint/2010/main" val="292164924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tourist-crowded</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Lijiang</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southwest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Yunnan</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ince.But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heard</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Shuanglang</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illage.With</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poetic</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scenery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tranquil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宁静的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guest houses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small fishing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 has become a fa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ourite escape from urban 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 thousand years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local Bai Minority people here made their 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by fishing in the lake.But the past 10 years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brought in a change to life.The small tranquil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 is now popular with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isitors looking for relaxation and enjoying a slower tempo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76321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weather here always seems perfect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it a great retreat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静居所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anytime of the year.It is also home to some of the most romantic guest houses in China. Ba Xun is the head of the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 and the owner of the first guest house here.He 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guest house is not a hotel.It’s much more personal.The decoration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aries in different guest houses.Each and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 one of them represents the owner’s unique style.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more than 120 guest houses now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offering much choice for a comfortable stay.Most face the Erhai Lake and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decks 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iding breath-taking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iews.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88315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tourist 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staying here.It feels like home.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many tourists really do make this their other home. Xiaoyun and her husband came to Shuanglang in 2009 from Beijing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fell in lo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with the quiet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 right away.The couple later quit their jobs to set up their own guest house here.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with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erywhere in China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 is coming to Shuanglang. It is hard not to notice that there are se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eral new guest houses being built.The new bar and restaurant area will certainly change the mood of the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illage.But hopefully it will be a few years before this hidden treasure becomes a mini-Lijiang.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07992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60854" y="1402898"/>
            <a:ext cx="11494992" cy="2726079"/>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98493"/>
                <a:ext cx="11485848" cy="2360839"/>
              </a:xfrm>
            </p:spPr>
            <p:txBody>
              <a:bodyPr/>
              <a:lstStyle/>
              <a:p>
                <a:pPr hangingPunct="0">
                  <a:spcAft>
                    <a:spcPts val="0"/>
                  </a:spcAft>
                </a:pPr>
                <a:r>
                  <a:rPr lang="en-US" altLang="zh-CN" b="1">
                    <a:solidFill>
                      <a:srgbClr val="F38928"/>
                    </a:solidFill>
                    <a:latin typeface="Cambria Math" panose="02040503050406030204" pitchFamily="18" charset="0"/>
                    <a:ea typeface="MS Mincho"/>
                    <a:cs typeface="Cambria Math" panose="02040503050406030204" pitchFamily="18" charset="0"/>
                  </a:rPr>
                  <a:t>❶</a:t>
                </a:r>
                <a14:m>
                  <m:oMath xmlns:m="http://schemas.openxmlformats.org/officeDocument/2006/math">
                    <m:limLow>
                      <m:limLowPr>
                        <m:ctrlPr>
                          <a:rPr lang="zh-CN" altLang="zh-CN" b="1"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𝐖𝐢𝐭𝐡𝐩𝐨𝐞𝐭𝐢𝐜𝐬𝐜𝐞𝐧𝐞𝐫𝐲</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𝐚𝐧𝐝𝐭𝐫𝐚𝐧𝐪𝐮𝐢𝐥</m:t>
                            </m:r>
                            <m:r>
                              <m:rPr>
                                <m:nor/>
                              </m:rP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宁静的</m:t>
                            </m:r>
                            <m:r>
                              <m:rPr>
                                <m:nor/>
                              </m:rP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𝐠𝐮𝐞𝐬𝐭</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状语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houses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𝐭𝐡𝐞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𝐬𝐦𝐚𝐥𝐥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𝐟𝐢𝐬𝐡𝐢𝐧𝐠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𝐯𝐢𝐥𝐥𝐚𝐠𝐞</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主语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𝐡𝐚𝐬</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𝐛𝐞𝐜𝐨𝐦𝐞</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谓语</m:t>
                        </m:r>
                      </m:lim>
                    </m:limLow>
                  </m:oMath>
                </a14:m>
                <a:r>
                  <a:rPr lang="en-US" altLang="zh-CN" b="1">
                    <a:solidFill>
                      <a:srgbClr val="E76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𝐚</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𝐟𝐚𝐯𝐨𝐮𝐫𝐢𝐭𝐞</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𝐞𝐬𝐜𝐚𝐩𝐞</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宾语</m:t>
                        </m:r>
                      </m:lim>
                    </m:limLow>
                  </m:oMath>
                </a14:m>
                <a:r>
                  <a:rPr lang="en-US" altLang="zh-CN" b="1">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𝐟𝐫𝐨𝐦</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𝐮𝐫𝐛𝐚𝐧</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𝐥𝐢𝐯𝐢𝐧𝐠</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定语</m:t>
                        </m:r>
                      </m:lim>
                    </m:limLow>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98493"/>
                <a:ext cx="11485848" cy="2360839"/>
              </a:xfrm>
              <a:blipFill>
                <a:blip r:embed="rId2"/>
                <a:stretch>
                  <a:fillRect l="-796" r="-849" b="-517"/>
                </a:stretch>
              </a:blipFill>
            </p:spPr>
            <p:txBody>
              <a:bodyPr/>
              <a:lstStyle/>
              <a:p>
                <a:r>
                  <a:rPr lang="zh-CN" altLang="en-US">
                    <a:noFill/>
                  </a:rPr>
                  <a:t> </a:t>
                </a:r>
              </a:p>
            </p:txBody>
          </p:sp>
        </mc:Fallback>
      </mc:AlternateContent>
      <p:pic>
        <p:nvPicPr>
          <p:cNvPr id="3" name="句型解读.eps" descr="id:2147488120;FounderCES"/>
          <p:cNvPicPr/>
          <p:nvPr/>
        </p:nvPicPr>
        <p:blipFill>
          <a:blip r:embed="rId3"/>
          <a:stretch>
            <a:fillRect/>
          </a:stretch>
        </p:blipFill>
        <p:spPr>
          <a:xfrm>
            <a:off x="406574" y="836712"/>
            <a:ext cx="1692910" cy="332105"/>
          </a:xfrm>
          <a:prstGeom prst="rect">
            <a:avLst/>
          </a:prstGeom>
        </p:spPr>
      </p:pic>
      <p:sp>
        <p:nvSpPr>
          <p:cNvPr id="5" name="内容占位符 1"/>
          <p:cNvSpPr txBox="1">
            <a:spLocks/>
          </p:cNvSpPr>
          <p:nvPr/>
        </p:nvSpPr>
        <p:spPr bwMode="auto">
          <a:xfrm>
            <a:off x="360854" y="414908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这是一个简单句。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poetic scenery and tranquil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宁静的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guest houses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在这里表原因，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small fishing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是句子的主语。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这个小渔村有诗意的风景和宁静的民宿，已经成为人们逃离城市生活最喜欢的一个地方。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分析.eps" descr="id:2147488127;FounderCES"/>
          <p:cNvPicPr/>
          <p:nvPr/>
        </p:nvPicPr>
        <p:blipFill>
          <a:blip r:embed="rId4"/>
          <a:stretch>
            <a:fillRect/>
          </a:stretch>
        </p:blipFill>
        <p:spPr>
          <a:xfrm>
            <a:off x="442786" y="4377200"/>
            <a:ext cx="625475" cy="296545"/>
          </a:xfrm>
          <a:prstGeom prst="rect">
            <a:avLst/>
          </a:prstGeom>
        </p:spPr>
      </p:pic>
      <p:pic>
        <p:nvPicPr>
          <p:cNvPr id="7" name="译文.eps" descr="id:2147488134;FounderCES"/>
          <p:cNvPicPr/>
          <p:nvPr/>
        </p:nvPicPr>
        <p:blipFill>
          <a:blip r:embed="rId5"/>
          <a:stretch>
            <a:fillRect/>
          </a:stretch>
        </p:blipFill>
        <p:spPr>
          <a:xfrm>
            <a:off x="440401" y="5449292"/>
            <a:ext cx="614245" cy="288032"/>
          </a:xfrm>
          <a:prstGeom prst="rect">
            <a:avLst/>
          </a:prstGeom>
        </p:spPr>
      </p:pic>
    </p:spTree>
    <p:extLst>
      <p:ext uri="{BB962C8B-B14F-4D97-AF65-F5344CB8AC3E}">
        <p14:creationId xmlns:p14="http://schemas.microsoft.com/office/powerpoint/2010/main" val="164467770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383821"/>
            <a:ext cx="11494992" cy="2252958"/>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68760"/>
                <a:ext cx="11485848" cy="2347309"/>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❷</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𝐓𝐡𝐞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𝐬𝐦𝐚𝐥𝐥𝐭𝐫𝐚𝐧𝐪𝐮𝐢𝐥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𝐯𝐢𝐥𝐥𝐚𝐠𝐞</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主语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𝐢𝐬</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系动词</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𝐩𝐨𝐩𝐮𝐥𝐚𝐫</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𝐰𝐢𝐭𝐡</m:t>
                            </m:r>
                          </m:e>
                        </m:bar>
                      </m:e>
                      <m:lim>
                        <m:r>
                          <m:rPr>
                            <m:nor/>
                          </m:rPr>
                          <a:rPr lang="zh-CN" altLang="zh-CN" b="1">
                            <a:solidFill>
                              <a:srgbClr val="F38928"/>
                            </a:solidFill>
                            <a:latin typeface="楷体" panose="02010609060101010101" pitchFamily="49" charset="-122"/>
                            <a:ea typeface="楷体" panose="02010609060101010101" pitchFamily="49" charset="-122"/>
                            <a:cs typeface="Times New Roman" panose="02020603050405020304" pitchFamily="18" charset="0"/>
                          </a:rPr>
                          <m:t>表语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F38928"/>
                    </a:solidFill>
                    <a:uFill>
                      <a:solidFill>
                        <a:srgbClr val="F38928"/>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sng">
                    <a:solidFill>
                      <a:srgbClr val="F38928"/>
                    </a:solidFill>
                    <a:uFill>
                      <a:solidFill>
                        <a:srgbClr val="F38928"/>
                      </a:solidFill>
                    </a:uFill>
                    <a:latin typeface="Times New Roman" panose="02020603050405020304" pitchFamily="18" charset="0"/>
                    <a:ea typeface="宋体" panose="02010600030101010101" pitchFamily="2" charset="-122"/>
                    <a:cs typeface="Times New Roman" panose="02020603050405020304" pitchFamily="18" charset="0"/>
                  </a:rPr>
                  <a:t>isitors</a:t>
                </a:r>
                <a:r>
                  <a:rPr lang="en-US" altLang="zh-CN" b="1">
                    <a:solidFill>
                      <a:srgbClr val="F38928"/>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8928"/>
                            </a:solidFill>
                            <a:uFill>
                              <a:solidFill>
                                <a:srgbClr val="F38928"/>
                              </a:solidFill>
                            </a:u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8928"/>
                                </a:solidFill>
                                <a:uFill>
                                  <a:solidFill>
                                    <a:srgbClr val="F38928"/>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𝐥𝐨𝐨𝐤𝐢𝐧𝐠</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𝐟𝐨𝐫</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𝐫𝐞𝐥𝐚𝐱𝐚𝐭𝐢𝐨𝐧</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𝐚𝐧𝐝</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𝐞𝐧𝐣𝐨𝐲𝐢𝐧𝐠</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𝐚</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𝐬𝐥𝐨𝐰𝐞𝐫</m:t>
                            </m:r>
                          </m:e>
                        </m:bar>
                      </m:e>
                      <m:lim>
                        <m:r>
                          <m:rPr>
                            <m:nor/>
                          </m:rPr>
                          <a:rPr lang="zh-CN" altLang="zh-CN" b="1">
                            <a:solidFill>
                              <a:srgbClr val="F38928"/>
                            </a:solidFill>
                            <a:latin typeface="楷体" panose="02010609060101010101" pitchFamily="49" charset="-122"/>
                            <a:ea typeface="楷体" panose="02010609060101010101" pitchFamily="49" charset="-122"/>
                            <a:cs typeface="Times New Roman" panose="02020603050405020304" pitchFamily="18" charset="0"/>
                          </a:rPr>
                          <m:t>定语</m:t>
                        </m:r>
                      </m:lim>
                    </m:limLow>
                  </m:oMath>
                </a14:m>
                <a:r>
                  <a:rPr lang="en-US" altLang="zh-CN" b="1">
                    <a:solidFill>
                      <a:srgbClr val="F38928"/>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F38928"/>
                    </a:solidFill>
                    <a:uFill>
                      <a:solidFill>
                        <a:srgbClr val="F38928"/>
                      </a:solidFill>
                    </a:uFill>
                    <a:latin typeface="Times New Roman" panose="02020603050405020304" pitchFamily="18" charset="0"/>
                    <a:ea typeface="宋体" panose="02010600030101010101" pitchFamily="2" charset="-122"/>
                    <a:cs typeface="Times New Roman" panose="02020603050405020304" pitchFamily="18" charset="0"/>
                  </a:rPr>
                  <a:t>tempo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2347309"/>
              </a:xfrm>
              <a:blipFill>
                <a:blip r:embed="rId2"/>
                <a:stretch>
                  <a:fillRect l="-796" r="-849" b="-1299"/>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3688077"/>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这是一个简单句。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 for relaxation and enjoying a slower tempo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是现在分词短语作后置定语。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这个宁静的小村庄现在很受游客欢迎，他们的目的就是追求一种放松并享受慢节奏。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分析.eps" descr="id:2147488127;FounderCES"/>
          <p:cNvPicPr/>
          <p:nvPr/>
        </p:nvPicPr>
        <p:blipFill>
          <a:blip r:embed="rId3"/>
          <a:stretch>
            <a:fillRect/>
          </a:stretch>
        </p:blipFill>
        <p:spPr>
          <a:xfrm>
            <a:off x="442786" y="3918122"/>
            <a:ext cx="625475" cy="296545"/>
          </a:xfrm>
          <a:prstGeom prst="rect">
            <a:avLst/>
          </a:prstGeom>
        </p:spPr>
      </p:pic>
      <p:pic>
        <p:nvPicPr>
          <p:cNvPr id="6" name="译文.eps" descr="id:2147488134;FounderCES"/>
          <p:cNvPicPr/>
          <p:nvPr/>
        </p:nvPicPr>
        <p:blipFill>
          <a:blip r:embed="rId4"/>
          <a:stretch>
            <a:fillRect/>
          </a:stretch>
        </p:blipFill>
        <p:spPr>
          <a:xfrm>
            <a:off x="440401" y="4990214"/>
            <a:ext cx="614245" cy="288032"/>
          </a:xfrm>
          <a:prstGeom prst="rect">
            <a:avLst/>
          </a:prstGeom>
        </p:spPr>
      </p:pic>
    </p:spTree>
    <p:extLst>
      <p:ext uri="{BB962C8B-B14F-4D97-AF65-F5344CB8AC3E}">
        <p14:creationId xmlns:p14="http://schemas.microsoft.com/office/powerpoint/2010/main" val="7099157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052736"/>
            <a:ext cx="11494992" cy="2478254"/>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08720"/>
                <a:ext cx="11485848" cy="2354299"/>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hopefully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𝐢𝐭</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形式主语</m:t>
                        </m:r>
                      </m:lim>
                    </m:limLow>
                  </m:oMath>
                </a14:m>
                <a:r>
                  <a:rPr lang="en-US" altLang="zh-CN" b="1">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𝐰𝐢𝐥𝐥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𝐛𝐞</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系动词</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𝐚</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𝐟𝐞𝐰</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𝐲𝐞𝐚𝐫𝐬</m:t>
                            </m:r>
                          </m:e>
                        </m:bar>
                      </m:e>
                      <m:lim>
                        <m:r>
                          <m:rPr>
                            <m:nor/>
                          </m:rPr>
                          <a:rPr lang="zh-CN" altLang="zh-CN" b="1">
                            <a:solidFill>
                              <a:srgbClr val="F38928"/>
                            </a:solidFill>
                            <a:latin typeface="楷体" panose="02010609060101010101" pitchFamily="49" charset="-122"/>
                            <a:ea typeface="楷体" panose="02010609060101010101" pitchFamily="49" charset="-122"/>
                            <a:cs typeface="Times New Roman" panose="02020603050405020304" pitchFamily="18" charset="0"/>
                          </a:rPr>
                          <m:t>表语</m:t>
                        </m:r>
                      </m:lim>
                    </m:limLow>
                  </m:oMath>
                </a14:m>
                <a:r>
                  <a:rPr lang="en-US" altLang="zh-CN" b="1">
                    <a:solidFill>
                      <a:srgbClr val="F38928"/>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𝐛𝐞𝐟𝐨𝐫𝐞𝐭𝐡𝐢𝐬</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𝐡𝐢𝐝𝐝𝐞𝐧𝐭𝐫𝐞𝐚𝐬𝐮𝐫𝐞</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𝐛𝐞𝐜𝐨𝐦𝐞𝐬𝐚𝐦𝐢𝐧𝐢</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𝐋𝐢𝐣𝐢𝐚𝐧𝐠</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时间状语从句</m:t>
                        </m:r>
                      </m:lim>
                    </m:limLow>
                  </m:oMath>
                </a14:m>
                <a:r>
                  <a:rPr lang="en-US" altLang="zh-CN"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08720"/>
                <a:ext cx="11485848" cy="2354299"/>
              </a:xfrm>
              <a:blipFill>
                <a:blip r:embed="rId2"/>
                <a:stretch>
                  <a:fillRect l="-796" r="-159" b="-2591"/>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357301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这是一个复合句。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this hidden treasure becomes a mini-Lijiang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为时间状语从句。其中，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hidden treasure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是从句的主语，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是从句的谓语，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mini-Lijiang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是从句的表语。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但真的希望这个隐藏的宝地在变成一个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小丽江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之前，还能有几年（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分析.eps" descr="id:2147488127;FounderCES"/>
          <p:cNvPicPr/>
          <p:nvPr/>
        </p:nvPicPr>
        <p:blipFill>
          <a:blip r:embed="rId3"/>
          <a:stretch>
            <a:fillRect/>
          </a:stretch>
        </p:blipFill>
        <p:spPr>
          <a:xfrm>
            <a:off x="442786" y="3780995"/>
            <a:ext cx="625475" cy="296545"/>
          </a:xfrm>
          <a:prstGeom prst="rect">
            <a:avLst/>
          </a:prstGeom>
        </p:spPr>
      </p:pic>
      <p:pic>
        <p:nvPicPr>
          <p:cNvPr id="6" name="译文.eps" descr="id:2147488134;FounderCES"/>
          <p:cNvPicPr/>
          <p:nvPr/>
        </p:nvPicPr>
        <p:blipFill>
          <a:blip r:embed="rId4"/>
          <a:stretch>
            <a:fillRect/>
          </a:stretch>
        </p:blipFill>
        <p:spPr>
          <a:xfrm>
            <a:off x="440401" y="5429151"/>
            <a:ext cx="614245" cy="288032"/>
          </a:xfrm>
          <a:prstGeom prst="rect">
            <a:avLst/>
          </a:prstGeom>
        </p:spPr>
      </p:pic>
    </p:spTree>
    <p:extLst>
      <p:ext uri="{BB962C8B-B14F-4D97-AF65-F5344CB8AC3E}">
        <p14:creationId xmlns:p14="http://schemas.microsoft.com/office/powerpoint/2010/main" val="37127399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46192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crowded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拥挤的；塞满的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scenery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风景；景色；舞台布景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guest house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小型私营旅馆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 from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逃脱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popular 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受欢迎的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代表；表现，表示；描绘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unique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独特的，稀罕的；唯一的，独一无二的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独一无二的人或物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in lo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with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坠入爱河；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1.eps" descr="id:2147488183;FounderCES"/>
          <p:cNvPicPr/>
          <p:nvPr/>
        </p:nvPicPr>
        <p:blipFill>
          <a:blip r:embed="rId2"/>
          <a:stretch>
            <a:fillRect/>
          </a:stretch>
        </p:blipFill>
        <p:spPr>
          <a:xfrm>
            <a:off x="406574" y="908720"/>
            <a:ext cx="2168572" cy="504056"/>
          </a:xfrm>
          <a:prstGeom prst="rect">
            <a:avLst/>
          </a:prstGeom>
        </p:spPr>
      </p:pic>
    </p:spTree>
    <p:extLst>
      <p:ext uri="{BB962C8B-B14F-4D97-AF65-F5344CB8AC3E}">
        <p14:creationId xmlns:p14="http://schemas.microsoft.com/office/powerpoint/2010/main" val="167992915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391075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poetic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诗的，诗歌的；诗意的；诗人的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诗学，诗论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minority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少数民族；少数派；未成年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relaxation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放松；缓和；消遣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decoration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装饰，装潢；装饰品；奖章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breath-taking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令人屏息的，惊人的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hopefully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有希望地，有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2.eps" descr="id:2147488190;FounderCES"/>
          <p:cNvPicPr/>
          <p:nvPr/>
        </p:nvPicPr>
        <p:blipFill>
          <a:blip r:embed="rId2"/>
          <a:stretch>
            <a:fillRect/>
          </a:stretch>
        </p:blipFill>
        <p:spPr>
          <a:xfrm>
            <a:off x="339874" y="980728"/>
            <a:ext cx="1866900" cy="462915"/>
          </a:xfrm>
          <a:prstGeom prst="rect">
            <a:avLst/>
          </a:prstGeom>
        </p:spPr>
      </p:pic>
    </p:spTree>
    <p:extLst>
      <p:ext uri="{BB962C8B-B14F-4D97-AF65-F5344CB8AC3E}">
        <p14:creationId xmlns:p14="http://schemas.microsoft.com/office/powerpoint/2010/main" val="2821008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124744"/>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joint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公共场所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尤指价格低廉的饮食和娱乐场所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关节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联合的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共同</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 name="圆角矩形 9"/>
          <p:cNvSpPr/>
          <p:nvPr/>
        </p:nvSpPr>
        <p:spPr bwMode="auto">
          <a:xfrm>
            <a:off x="387524" y="1981103"/>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1" name="组合 10"/>
          <p:cNvGrpSpPr/>
          <p:nvPr/>
        </p:nvGrpSpPr>
        <p:grpSpPr>
          <a:xfrm>
            <a:off x="555339" y="1761035"/>
            <a:ext cx="11151159" cy="598551"/>
            <a:chOff x="555339" y="1278285"/>
            <a:chExt cx="11151159" cy="598551"/>
          </a:xfrm>
        </p:grpSpPr>
        <p:pic>
          <p:nvPicPr>
            <p:cNvPr id="12"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3"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4"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5" name="内容占位符 1"/>
          <p:cNvSpPr txBox="1">
            <a:spLocks/>
          </p:cNvSpPr>
          <p:nvPr/>
        </p:nvSpPr>
        <p:spPr bwMode="auto">
          <a:xfrm>
            <a:off x="360854" y="199954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Bakeries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fast-food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butcher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cafes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restaurants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premier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无处不在的面包店、快餐店、肉店、咖啡馆和餐馆提供了世界上一些顶级的美食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内容占位符 1"/>
          <p:cNvSpPr txBox="1">
            <a:spLocks/>
          </p:cNvSpPr>
          <p:nvPr/>
        </p:nvSpPr>
        <p:spPr bwMode="auto">
          <a:xfrm>
            <a:off x="360854" y="378904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tight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你能肯定这个连接处很牢固吗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她和弗兰克还没有抽出时间去开联名账户。</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这幅画是他们合作的。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6037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joint 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不相称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joint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）脱位；脱臼；杂乱无章；混乱；迷惑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sb’s nose out of joint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使某人恼火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joint declaration/statement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联合声明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joint effort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1169962"/>
            <a:ext cx="1008112" cy="342157"/>
          </a:xfrm>
          <a:prstGeom prst="rect">
            <a:avLst/>
          </a:prstGeom>
        </p:spPr>
      </p:pic>
      <p:sp>
        <p:nvSpPr>
          <p:cNvPr id="7" name="圆角矩形 6"/>
          <p:cNvSpPr/>
          <p:nvPr/>
        </p:nvSpPr>
        <p:spPr bwMode="auto">
          <a:xfrm>
            <a:off x="334566" y="3793960"/>
            <a:ext cx="11521280" cy="15330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8" name="知识拓展小.EPS" descr="id:2147487177;FounderCES"/>
          <p:cNvPicPr/>
          <p:nvPr/>
        </p:nvPicPr>
        <p:blipFill>
          <a:blip r:embed="rId3"/>
          <a:stretch>
            <a:fillRect/>
          </a:stretch>
        </p:blipFill>
        <p:spPr>
          <a:xfrm>
            <a:off x="766615" y="3789040"/>
            <a:ext cx="2088232" cy="410579"/>
          </a:xfrm>
          <a:prstGeom prst="rect">
            <a:avLst/>
          </a:prstGeom>
        </p:spPr>
      </p:pic>
      <p:sp>
        <p:nvSpPr>
          <p:cNvPr id="9" name="内容占位符 1"/>
          <p:cNvSpPr txBox="1">
            <a:spLocks/>
          </p:cNvSpPr>
          <p:nvPr/>
        </p:nvSpPr>
        <p:spPr bwMode="auto">
          <a:xfrm>
            <a:off x="360854" y="4226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 </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 </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连接；联结；加入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 sb in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加入某人做某事；和某人一起做某事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18841"/>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TotalTime>
  <Words>5978</Words>
  <Application>Microsoft Office PowerPoint</Application>
  <PresentationFormat>自定义</PresentationFormat>
  <Paragraphs>335</Paragraphs>
  <Slides>79</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79</vt:i4>
      </vt:variant>
    </vt:vector>
  </HeadingPairs>
  <TitlesOfParts>
    <vt:vector size="91" baseType="lpstr">
      <vt:lpstr>MS Mincho</vt:lpstr>
      <vt:lpstr>黑体</vt:lpstr>
      <vt:lpstr>楷体</vt:lpstr>
      <vt:lpstr>宋体</vt:lpstr>
      <vt:lpstr>微软雅黑</vt:lpstr>
      <vt:lpstr>Arial</vt:lpstr>
      <vt:lpstr>Book Antiqua</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423</cp:revision>
  <dcterms:created xsi:type="dcterms:W3CDTF">2020-11-06T05:24:00Z</dcterms:created>
  <dcterms:modified xsi:type="dcterms:W3CDTF">2025-11-02T09:12:54Z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